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6" r:id="rId2"/>
    <p:sldId id="365" r:id="rId3"/>
    <p:sldId id="367" r:id="rId4"/>
    <p:sldId id="306" r:id="rId5"/>
    <p:sldId id="361" r:id="rId6"/>
    <p:sldId id="319" r:id="rId7"/>
    <p:sldId id="370" r:id="rId8"/>
    <p:sldId id="360" r:id="rId9"/>
    <p:sldId id="310" r:id="rId10"/>
    <p:sldId id="363" r:id="rId11"/>
    <p:sldId id="364" r:id="rId12"/>
    <p:sldId id="368" r:id="rId13"/>
    <p:sldId id="369" r:id="rId14"/>
    <p:sldId id="371" r:id="rId15"/>
    <p:sldId id="312" r:id="rId16"/>
    <p:sldId id="357" r:id="rId17"/>
    <p:sldId id="372" r:id="rId18"/>
    <p:sldId id="314" r:id="rId19"/>
    <p:sldId id="374" r:id="rId20"/>
    <p:sldId id="375" r:id="rId21"/>
    <p:sldId id="373" r:id="rId22"/>
    <p:sldId id="376" r:id="rId23"/>
    <p:sldId id="378" r:id="rId24"/>
    <p:sldId id="379" r:id="rId25"/>
    <p:sldId id="380" r:id="rId26"/>
    <p:sldId id="381" r:id="rId27"/>
    <p:sldId id="311" r:id="rId28"/>
    <p:sldId id="382" r:id="rId29"/>
    <p:sldId id="383" r:id="rId30"/>
    <p:sldId id="315" r:id="rId31"/>
    <p:sldId id="384" r:id="rId32"/>
    <p:sldId id="385" r:id="rId33"/>
    <p:sldId id="386" r:id="rId34"/>
    <p:sldId id="387" r:id="rId35"/>
    <p:sldId id="388" r:id="rId36"/>
    <p:sldId id="316" r:id="rId37"/>
    <p:sldId id="317" r:id="rId38"/>
    <p:sldId id="389" r:id="rId39"/>
    <p:sldId id="392" r:id="rId40"/>
    <p:sldId id="393" r:id="rId41"/>
    <p:sldId id="390" r:id="rId42"/>
    <p:sldId id="394" r:id="rId43"/>
    <p:sldId id="395" r:id="rId44"/>
    <p:sldId id="396" r:id="rId45"/>
    <p:sldId id="397" r:id="rId46"/>
    <p:sldId id="398" r:id="rId47"/>
    <p:sldId id="399" r:id="rId48"/>
    <p:sldId id="400" r:id="rId49"/>
    <p:sldId id="401" r:id="rId50"/>
    <p:sldId id="402" r:id="rId51"/>
    <p:sldId id="407" r:id="rId52"/>
    <p:sldId id="403" r:id="rId53"/>
    <p:sldId id="404" r:id="rId54"/>
    <p:sldId id="405" r:id="rId55"/>
    <p:sldId id="406" r:id="rId56"/>
    <p:sldId id="408" r:id="rId57"/>
    <p:sldId id="409" r:id="rId58"/>
    <p:sldId id="410" r:id="rId59"/>
    <p:sldId id="411" r:id="rId60"/>
  </p:sldIdLst>
  <p:sldSz cx="9144000" cy="6858000" type="screen4x3"/>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94796" autoAdjust="0"/>
  </p:normalViewPr>
  <p:slideViewPr>
    <p:cSldViewPr>
      <p:cViewPr varScale="1">
        <p:scale>
          <a:sx n="108" d="100"/>
          <a:sy n="108" d="100"/>
        </p:scale>
        <p:origin x="17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you</a:t>
            </a:r>
            <a:r>
              <a:rPr lang="en-US" baseline="0" dirty="0" smtClean="0"/>
              <a:t> can get help </a:t>
            </a:r>
            <a:r>
              <a:rPr lang="mr-IN" baseline="0" dirty="0" smtClean="0"/>
              <a:t>–</a:t>
            </a:r>
            <a:r>
              <a:rPr lang="en-US" baseline="0" dirty="0" smtClean="0"/>
              <a:t> pair with a friend! (or a soon-to-be friend!)</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28</a:t>
            </a:fld>
            <a:endParaRPr lang="en-US" altLang="x-none"/>
          </a:p>
        </p:txBody>
      </p:sp>
    </p:spTree>
    <p:extLst>
      <p:ext uri="{BB962C8B-B14F-4D97-AF65-F5344CB8AC3E}">
        <p14:creationId xmlns:p14="http://schemas.microsoft.com/office/powerpoint/2010/main" val="137713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78677-584D-C34A-8508-1A7C1C19DD8C}" type="slidenum">
              <a:rPr lang="en-US" altLang="x-none"/>
              <a:pPr/>
              <a:t>46</a:t>
            </a:fld>
            <a:endParaRPr lang="en-US" altLang="x-none"/>
          </a:p>
        </p:txBody>
      </p:sp>
      <p:sp>
        <p:nvSpPr>
          <p:cNvPr id="821250" name="Text Box 2"/>
          <p:cNvSpPr txBox="1">
            <a:spLocks noGrp="1" noRot="1" noChangeAspect="1" noChangeArrowheads="1" noTextEdit="1"/>
          </p:cNvSpPr>
          <p:nvPr>
            <p:ph type="sldImg"/>
          </p:nvPr>
        </p:nvSpPr>
        <p:spPr>
          <a:xfrm>
            <a:off x="1257300" y="728663"/>
            <a:ext cx="4800600" cy="3600450"/>
          </a:xfrm>
          <a:ln/>
        </p:spPr>
      </p:sp>
      <p:sp>
        <p:nvSpPr>
          <p:cNvPr id="821251"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66795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211FD-E80B-2747-B082-217F27BD7946}" type="slidenum">
              <a:rPr lang="en-US" altLang="x-none"/>
              <a:pPr/>
              <a:t>47</a:t>
            </a:fld>
            <a:endParaRPr lang="en-US" altLang="x-none"/>
          </a:p>
        </p:txBody>
      </p:sp>
      <p:sp>
        <p:nvSpPr>
          <p:cNvPr id="823298" name="Text Box 2"/>
          <p:cNvSpPr txBox="1">
            <a:spLocks noGrp="1" noRot="1" noChangeAspect="1" noChangeArrowheads="1" noTextEdit="1"/>
          </p:cNvSpPr>
          <p:nvPr>
            <p:ph type="sldImg"/>
          </p:nvPr>
        </p:nvSpPr>
        <p:spPr>
          <a:xfrm>
            <a:off x="1257300" y="728663"/>
            <a:ext cx="4800600" cy="3600450"/>
          </a:xfrm>
          <a:ln/>
        </p:spPr>
      </p:sp>
      <p:sp>
        <p:nvSpPr>
          <p:cNvPr id="823299"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6291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3C541-F2D3-7A4D-90C6-9C933D470F03}" type="slidenum">
              <a:rPr lang="en-US" altLang="x-none"/>
              <a:pPr/>
              <a:t>48</a:t>
            </a:fld>
            <a:endParaRPr lang="en-US" altLang="x-none"/>
          </a:p>
        </p:txBody>
      </p:sp>
      <p:sp>
        <p:nvSpPr>
          <p:cNvPr id="825346" name="Text Box 2"/>
          <p:cNvSpPr txBox="1">
            <a:spLocks noGrp="1" noRot="1" noChangeAspect="1" noChangeArrowheads="1" noTextEdit="1"/>
          </p:cNvSpPr>
          <p:nvPr>
            <p:ph type="sldImg"/>
          </p:nvPr>
        </p:nvSpPr>
        <p:spPr>
          <a:xfrm>
            <a:off x="1257300" y="728663"/>
            <a:ext cx="4800600" cy="3600450"/>
          </a:xfrm>
          <a:ln/>
        </p:spPr>
      </p:sp>
      <p:sp>
        <p:nvSpPr>
          <p:cNvPr id="825347"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7647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B23E-4C3F-6C40-BD52-FB7E291D1450}" type="slidenum">
              <a:rPr lang="en-US" altLang="x-none"/>
              <a:pPr/>
              <a:t>49</a:t>
            </a:fld>
            <a:endParaRPr lang="en-US" altLang="x-none"/>
          </a:p>
        </p:txBody>
      </p:sp>
      <p:sp>
        <p:nvSpPr>
          <p:cNvPr id="827394" name="Text Box 2"/>
          <p:cNvSpPr txBox="1">
            <a:spLocks noGrp="1" noRot="1" noChangeAspect="1" noChangeArrowheads="1" noTextEdit="1"/>
          </p:cNvSpPr>
          <p:nvPr>
            <p:ph type="sldImg"/>
          </p:nvPr>
        </p:nvSpPr>
        <p:spPr>
          <a:xfrm>
            <a:off x="1257300" y="728663"/>
            <a:ext cx="4800600" cy="3600450"/>
          </a:xfrm>
          <a:ln/>
        </p:spPr>
      </p:sp>
      <p:sp>
        <p:nvSpPr>
          <p:cNvPr id="827395"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2812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F53CC-D27B-834D-BE78-ED17B64470EC}" type="slidenum">
              <a:rPr lang="en-US" altLang="x-none"/>
              <a:pPr/>
              <a:t>50</a:t>
            </a:fld>
            <a:endParaRPr lang="en-US" altLang="x-none"/>
          </a:p>
        </p:txBody>
      </p:sp>
      <p:sp>
        <p:nvSpPr>
          <p:cNvPr id="829442" name="Text Box 2"/>
          <p:cNvSpPr txBox="1">
            <a:spLocks noGrp="1" noRot="1" noChangeAspect="1" noChangeArrowheads="1" noTextEdit="1"/>
          </p:cNvSpPr>
          <p:nvPr>
            <p:ph type="sldImg"/>
          </p:nvPr>
        </p:nvSpPr>
        <p:spPr>
          <a:xfrm>
            <a:off x="1257300" y="728663"/>
            <a:ext cx="4800600" cy="3600450"/>
          </a:xfrm>
          <a:ln/>
        </p:spPr>
      </p:sp>
      <p:sp>
        <p:nvSpPr>
          <p:cNvPr id="82944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972123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168690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968498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1641070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speaks Java!</a:t>
            </a:r>
            <a:r>
              <a:rPr lang="en-US" baseline="0" dirty="0" smtClean="0"/>
              <a:t> (not </a:t>
            </a:r>
            <a:r>
              <a:rPr lang="en-US" baseline="0" dirty="0" err="1" smtClean="0"/>
              <a:t>english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40</a:t>
            </a:fld>
            <a:endParaRPr lang="en-US" altLang="x-none"/>
          </a:p>
        </p:txBody>
      </p:sp>
    </p:spTree>
    <p:extLst>
      <p:ext uri="{BB962C8B-B14F-4D97-AF65-F5344CB8AC3E}">
        <p14:creationId xmlns:p14="http://schemas.microsoft.com/office/powerpoint/2010/main" val="191930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42</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1764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43</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7089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44</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4776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45</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4772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8443" name="Text Box 11"/>
          <p:cNvSpPr txBox="1">
            <a:spLocks noChangeArrowheads="1"/>
          </p:cNvSpPr>
          <p:nvPr userDrawn="1"/>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latin typeface="Calibri" charset="0"/>
              </a:rPr>
              <a:t>This document is copyright (C) Stanford Computer Science and Marty Stepp, licensed under Creative Commons Attribution 2.5 License.  All rights reserved.</a:t>
            </a:r>
            <a:br>
              <a:rPr lang="en-US" altLang="x-none" sz="800">
                <a:latin typeface="Calibri" charset="0"/>
              </a:rPr>
            </a:br>
            <a:r>
              <a:rPr lang="en-US" altLang="x-none" sz="800">
                <a:latin typeface="Calibri" charset="0"/>
              </a:rPr>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30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32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1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95397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8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66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930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0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308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6188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userDrawn="1"/>
        </p:nvSpPr>
        <p:spPr>
          <a:xfrm>
            <a:off x="8229600" y="6356350"/>
            <a:ext cx="762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1039"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bg1"/>
          </a:solidFill>
          <a:latin typeface="+mj-lt"/>
          <a:ea typeface="+mj-ea"/>
          <a:cs typeface="+mj-cs"/>
        </a:defRPr>
      </a:lvl1pPr>
      <a:lvl2pPr algn="ctr" rtl="0" fontAlgn="base">
        <a:spcBef>
          <a:spcPct val="0"/>
        </a:spcBef>
        <a:spcAft>
          <a:spcPct val="0"/>
        </a:spcAft>
        <a:defRPr sz="4400" b="1">
          <a:solidFill>
            <a:schemeClr val="bg1"/>
          </a:solidFill>
          <a:latin typeface="Tahoma" charset="0"/>
        </a:defRPr>
      </a:lvl2pPr>
      <a:lvl3pPr algn="ctr" rtl="0" fontAlgn="base">
        <a:spcBef>
          <a:spcPct val="0"/>
        </a:spcBef>
        <a:spcAft>
          <a:spcPct val="0"/>
        </a:spcAft>
        <a:defRPr sz="4400" b="1">
          <a:solidFill>
            <a:schemeClr val="bg1"/>
          </a:solidFill>
          <a:latin typeface="Tahoma" charset="0"/>
        </a:defRPr>
      </a:lvl3pPr>
      <a:lvl4pPr algn="ctr" rtl="0" fontAlgn="base">
        <a:spcBef>
          <a:spcPct val="0"/>
        </a:spcBef>
        <a:spcAft>
          <a:spcPct val="0"/>
        </a:spcAft>
        <a:defRPr sz="4400" b="1">
          <a:solidFill>
            <a:schemeClr val="bg1"/>
          </a:solidFill>
          <a:latin typeface="Tahoma" charset="0"/>
        </a:defRPr>
      </a:lvl4pPr>
      <a:lvl5pPr algn="ctr" rtl="0" fontAlgn="base">
        <a:spcBef>
          <a:spcPct val="0"/>
        </a:spcBef>
        <a:spcAft>
          <a:spcPct val="0"/>
        </a:spcAft>
        <a:defRPr sz="4400" b="1">
          <a:solidFill>
            <a:schemeClr val="bg1"/>
          </a:solidFill>
          <a:latin typeface="Tahoma" charset="0"/>
        </a:defRPr>
      </a:lvl5pPr>
      <a:lvl6pPr marL="457200" algn="ctr" rtl="0" fontAlgn="base">
        <a:spcBef>
          <a:spcPct val="0"/>
        </a:spcBef>
        <a:spcAft>
          <a:spcPct val="0"/>
        </a:spcAft>
        <a:defRPr sz="4400" b="1">
          <a:solidFill>
            <a:schemeClr val="bg1"/>
          </a:solidFill>
          <a:latin typeface="Tahoma" charset="0"/>
        </a:defRPr>
      </a:lvl6pPr>
      <a:lvl7pPr marL="914400" algn="ctr" rtl="0" fontAlgn="base">
        <a:spcBef>
          <a:spcPct val="0"/>
        </a:spcBef>
        <a:spcAft>
          <a:spcPct val="0"/>
        </a:spcAft>
        <a:defRPr sz="4400" b="1">
          <a:solidFill>
            <a:schemeClr val="bg1"/>
          </a:solidFill>
          <a:latin typeface="Tahoma" charset="0"/>
        </a:defRPr>
      </a:lvl7pPr>
      <a:lvl8pPr marL="1371600" algn="ctr" rtl="0" fontAlgn="base">
        <a:spcBef>
          <a:spcPct val="0"/>
        </a:spcBef>
        <a:spcAft>
          <a:spcPct val="0"/>
        </a:spcAft>
        <a:defRPr sz="4400" b="1">
          <a:solidFill>
            <a:schemeClr val="bg1"/>
          </a:solidFill>
          <a:latin typeface="Tahoma" charset="0"/>
        </a:defRPr>
      </a:lvl8pPr>
      <a:lvl9pPr marL="1828800" algn="ctr" rtl="0" fontAlgn="base">
        <a:spcBef>
          <a:spcPct val="0"/>
        </a:spcBef>
        <a:spcAft>
          <a:spcPct val="0"/>
        </a:spcAft>
        <a:defRPr sz="4400" b="1">
          <a:solidFill>
            <a:schemeClr val="bg1"/>
          </a:solidFill>
          <a:latin typeface="Tahoma" charset="0"/>
        </a:defRPr>
      </a:lvl9pPr>
    </p:titleStyle>
    <p:bodyStyle>
      <a:lvl1pPr marL="230188" indent="-230188" algn="l" rtl="0" fontAlgn="base">
        <a:spcBef>
          <a:spcPct val="20000"/>
        </a:spcBef>
        <a:spcAft>
          <a:spcPct val="0"/>
        </a:spcAft>
        <a:buChar char="•"/>
        <a:defRPr sz="2400" kern="1200">
          <a:solidFill>
            <a:schemeClr val="tx1"/>
          </a:solidFill>
          <a:latin typeface="+mn-lt"/>
          <a:ea typeface="+mn-ea"/>
          <a:cs typeface="+mn-cs"/>
        </a:defRPr>
      </a:lvl1pPr>
      <a:lvl2pPr marL="571500" indent="-227013" algn="l" rtl="0" fontAlgn="base">
        <a:spcBef>
          <a:spcPct val="20000"/>
        </a:spcBef>
        <a:spcAft>
          <a:spcPct val="0"/>
        </a:spcAft>
        <a:buChar char="–"/>
        <a:defRPr sz="2200" kern="1200">
          <a:solidFill>
            <a:schemeClr val="tx1"/>
          </a:solidFill>
          <a:latin typeface="+mn-lt"/>
          <a:ea typeface="+mn-ea"/>
          <a:cs typeface="+mn-cs"/>
        </a:defRPr>
      </a:lvl2pPr>
      <a:lvl3pPr marL="855663" indent="-169863" algn="l" rtl="0" fontAlgn="base">
        <a:spcBef>
          <a:spcPct val="20000"/>
        </a:spcBef>
        <a:spcAft>
          <a:spcPct val="0"/>
        </a:spcAft>
        <a:buChar char="•"/>
        <a:defRPr sz="2000" kern="1200">
          <a:solidFill>
            <a:schemeClr val="tx1"/>
          </a:solidFill>
          <a:latin typeface="+mn-lt"/>
          <a:ea typeface="+mn-ea"/>
          <a:cs typeface="+mn-cs"/>
        </a:defRPr>
      </a:lvl3pPr>
      <a:lvl4pPr marL="1144588" indent="-174625" algn="l" rtl="0" fontAlgn="base">
        <a:spcBef>
          <a:spcPct val="20000"/>
        </a:spcBef>
        <a:spcAft>
          <a:spcPct val="0"/>
        </a:spcAft>
        <a:buChar char="–"/>
        <a:defRPr kern="1200">
          <a:solidFill>
            <a:schemeClr val="tx1"/>
          </a:solidFill>
          <a:latin typeface="+mn-lt"/>
          <a:ea typeface="+mn-ea"/>
          <a:cs typeface="+mn-cs"/>
        </a:defRPr>
      </a:lvl4pPr>
      <a:lvl5pPr marL="1487488"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cs106a.stanford.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norcode.stanford.ed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cs106a.stanford.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x-none" dirty="0"/>
              <a:t>CS 106A, Lecture </a:t>
            </a:r>
            <a:r>
              <a:rPr lang="en-US" altLang="x-none" dirty="0" smtClean="0"/>
              <a:t>1</a:t>
            </a:r>
            <a:r>
              <a:rPr lang="en-US" altLang="x-none" dirty="0"/>
              <a:t/>
            </a:r>
            <a:br>
              <a:rPr lang="en-US" altLang="x-none" dirty="0"/>
            </a:br>
            <a:r>
              <a:rPr lang="en-US" altLang="x-none" sz="3400" dirty="0" smtClean="0"/>
              <a:t>Welcome to CS 106A!</a:t>
            </a:r>
            <a:endParaRPr lang="en-US" altLang="x-none" sz="3400" dirty="0"/>
          </a:p>
        </p:txBody>
      </p:sp>
      <p:sp>
        <p:nvSpPr>
          <p:cNvPr id="3075" name="Rectangle 3"/>
          <p:cNvSpPr>
            <a:spLocks noGrp="1" noChangeArrowheads="1"/>
          </p:cNvSpPr>
          <p:nvPr>
            <p:ph type="subTitle" idx="1"/>
          </p:nvPr>
        </p:nvSpPr>
        <p:spPr>
          <a:xfrm>
            <a:off x="1371600" y="4572000"/>
            <a:ext cx="6400800" cy="1524000"/>
          </a:xfrm>
        </p:spPr>
        <p:txBody>
          <a:bodyPr/>
          <a:lstStyle/>
          <a:p>
            <a:endParaRPr lang="en-US" altLang="x-none" sz="1500" dirty="0"/>
          </a:p>
          <a:p>
            <a:r>
              <a:rPr lang="en-US" altLang="x-none" sz="1500" dirty="0"/>
              <a:t>suggested reading:</a:t>
            </a:r>
          </a:p>
          <a:p>
            <a:r>
              <a:rPr lang="en-US" altLang="x-none" sz="1500" i="1" dirty="0"/>
              <a:t>Course Information </a:t>
            </a:r>
            <a:r>
              <a:rPr lang="en-US" altLang="x-none" sz="1500" i="1" dirty="0" smtClean="0"/>
              <a:t>handout</a:t>
            </a:r>
          </a:p>
          <a:p>
            <a:r>
              <a:rPr lang="en-US" altLang="x-none" sz="1500" i="1" dirty="0" smtClean="0"/>
              <a:t>Karel, Ch. 1-2</a:t>
            </a:r>
            <a:endParaRPr lang="en-US" altLang="x-none" sz="1500"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82000" cy="5384271"/>
          </a:xfrm>
          <a:prstGeom prst="rect">
            <a:avLst/>
          </a:prstGeom>
        </p:spPr>
      </p:pic>
    </p:spTree>
    <p:extLst>
      <p:ext uri="{BB962C8B-B14F-4D97-AF65-F5344CB8AC3E}">
        <p14:creationId xmlns:p14="http://schemas.microsoft.com/office/powerpoint/2010/main" val="186735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 y="1295400"/>
            <a:ext cx="8511039" cy="5404460"/>
          </a:xfrm>
          <a:prstGeom prst="rect">
            <a:avLst/>
          </a:prstGeom>
        </p:spPr>
      </p:pic>
    </p:spTree>
    <p:extLst>
      <p:ext uri="{BB962C8B-B14F-4D97-AF65-F5344CB8AC3E}">
        <p14:creationId xmlns:p14="http://schemas.microsoft.com/office/powerpoint/2010/main" val="51346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41663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dirty="0" smtClean="0"/>
              <a:t>Units</a:t>
            </a:r>
            <a:endParaRPr lang="en-US" altLang="x-none" dirty="0"/>
          </a:p>
        </p:txBody>
      </p:sp>
      <p:cxnSp>
        <p:nvCxnSpPr>
          <p:cNvPr id="6" name="Straight Arrow Connector 5"/>
          <p:cNvCxnSpPr/>
          <p:nvPr/>
        </p:nvCxnSpPr>
        <p:spPr bwMode="auto">
          <a:xfrm flipH="1">
            <a:off x="2819400" y="2390606"/>
            <a:ext cx="1676400" cy="220980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4495800" y="2385030"/>
            <a:ext cx="1524000" cy="2139176"/>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921000" y="1591684"/>
            <a:ext cx="7302000" cy="784830"/>
          </a:xfrm>
          <a:prstGeom prst="rect">
            <a:avLst/>
          </a:prstGeom>
          <a:noFill/>
        </p:spPr>
        <p:txBody>
          <a:bodyPr wrap="none" rtlCol="0">
            <a:spAutoFit/>
          </a:bodyPr>
          <a:lstStyle/>
          <a:p>
            <a:r>
              <a:rPr lang="en-US" sz="4500" smtClean="0"/>
              <a:t>Matriculated Stanford grad</a:t>
            </a:r>
            <a:r>
              <a:rPr lang="en-US" sz="4500" dirty="0" smtClean="0"/>
              <a:t>?</a:t>
            </a:r>
            <a:endParaRPr lang="en-US" sz="4500" dirty="0"/>
          </a:p>
        </p:txBody>
      </p:sp>
      <p:sp>
        <p:nvSpPr>
          <p:cNvPr id="23" name="TextBox 22"/>
          <p:cNvSpPr txBox="1"/>
          <p:nvPr/>
        </p:nvSpPr>
        <p:spPr>
          <a:xfrm rot="18900000">
            <a:off x="2906213" y="2993246"/>
            <a:ext cx="774571" cy="646331"/>
          </a:xfrm>
          <a:prstGeom prst="rect">
            <a:avLst/>
          </a:prstGeom>
          <a:noFill/>
        </p:spPr>
        <p:txBody>
          <a:bodyPr wrap="none" rtlCol="0">
            <a:spAutoFit/>
          </a:bodyPr>
          <a:lstStyle/>
          <a:p>
            <a:r>
              <a:rPr lang="en-US" sz="3600" dirty="0" smtClean="0"/>
              <a:t>No</a:t>
            </a:r>
            <a:endParaRPr lang="en-US" sz="3600" dirty="0"/>
          </a:p>
        </p:txBody>
      </p:sp>
      <p:sp>
        <p:nvSpPr>
          <p:cNvPr id="24" name="TextBox 23"/>
          <p:cNvSpPr txBox="1"/>
          <p:nvPr/>
        </p:nvSpPr>
        <p:spPr>
          <a:xfrm rot="3190213">
            <a:off x="5152989" y="3059899"/>
            <a:ext cx="937756" cy="646331"/>
          </a:xfrm>
          <a:prstGeom prst="rect">
            <a:avLst/>
          </a:prstGeom>
          <a:noFill/>
        </p:spPr>
        <p:txBody>
          <a:bodyPr wrap="none" rtlCol="0">
            <a:spAutoFit/>
          </a:bodyPr>
          <a:lstStyle/>
          <a:p>
            <a:r>
              <a:rPr lang="en-US" sz="3600" dirty="0" smtClean="0"/>
              <a:t>Yes</a:t>
            </a:r>
            <a:endParaRPr lang="en-US" sz="3600" dirty="0"/>
          </a:p>
        </p:txBody>
      </p:sp>
      <p:sp>
        <p:nvSpPr>
          <p:cNvPr id="19" name="Rectangle 18"/>
          <p:cNvSpPr/>
          <p:nvPr/>
        </p:nvSpPr>
        <p:spPr>
          <a:xfrm>
            <a:off x="2391023" y="4614498"/>
            <a:ext cx="800219"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Rectangle 25"/>
          <p:cNvSpPr/>
          <p:nvPr/>
        </p:nvSpPr>
        <p:spPr>
          <a:xfrm>
            <a:off x="5314091" y="4563235"/>
            <a:ext cx="141577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3-5!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1799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2"/>
              </a:rPr>
              <a:t>cs106a.stanford.edu</a:t>
            </a:r>
            <a:endParaRPr lang="en-US" altLang="x-none" sz="7000" dirty="0"/>
          </a:p>
        </p:txBody>
      </p:sp>
    </p:spTree>
    <p:extLst>
      <p:ext uri="{BB962C8B-B14F-4D97-AF65-F5344CB8AC3E}">
        <p14:creationId xmlns:p14="http://schemas.microsoft.com/office/powerpoint/2010/main" val="44223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a:t>Textbooks</a:t>
            </a:r>
          </a:p>
        </p:txBody>
      </p:sp>
      <p:sp>
        <p:nvSpPr>
          <p:cNvPr id="806915" name="Rectangle 3"/>
          <p:cNvSpPr>
            <a:spLocks noGrp="1" noChangeArrowheads="1"/>
          </p:cNvSpPr>
          <p:nvPr>
            <p:ph type="body" idx="1"/>
          </p:nvPr>
        </p:nvSpPr>
        <p:spPr/>
        <p:txBody>
          <a:bodyPr/>
          <a:lstStyle/>
          <a:p>
            <a:r>
              <a:rPr lang="en-US" altLang="x-none" i="1" dirty="0"/>
              <a:t>The Art &amp; Science of Java</a:t>
            </a:r>
            <a:r>
              <a:rPr lang="en-US" altLang="x-none" dirty="0"/>
              <a:t>, by Eric Roberts</a:t>
            </a:r>
          </a:p>
          <a:p>
            <a:pPr lvl="1"/>
            <a:r>
              <a:rPr lang="en-US" altLang="x-none" dirty="0"/>
              <a:t>written here at Stanford; tailored to this course; a valuable reference</a:t>
            </a:r>
          </a:p>
          <a:p>
            <a:pPr lvl="1"/>
            <a:r>
              <a:rPr lang="en-US" altLang="x-none" dirty="0"/>
              <a:t>usable on open-book (closed-note) </a:t>
            </a:r>
            <a:r>
              <a:rPr lang="en-US" altLang="x-none" dirty="0" smtClean="0"/>
              <a:t>exams</a:t>
            </a:r>
            <a:endParaRPr lang="en-US" altLang="x-none" dirty="0"/>
          </a:p>
          <a:p>
            <a:pPr lvl="1"/>
            <a:r>
              <a:rPr lang="en-US" altLang="x-none" dirty="0"/>
              <a:t>available on reserve at </a:t>
            </a:r>
            <a:r>
              <a:rPr lang="en-US" altLang="x-none" dirty="0" smtClean="0"/>
              <a:t>library</a:t>
            </a:r>
            <a:endParaRPr lang="en-US" altLang="x-none" dirty="0"/>
          </a:p>
          <a:p>
            <a:pPr lvl="2"/>
            <a:endParaRPr lang="en-US" altLang="x-none" dirty="0"/>
          </a:p>
          <a:p>
            <a:r>
              <a:rPr lang="en-US" altLang="x-none" i="1" dirty="0"/>
              <a:t>Karel the Robot Learns Java</a:t>
            </a:r>
            <a:r>
              <a:rPr lang="en-US" altLang="x-none" dirty="0"/>
              <a:t>, </a:t>
            </a:r>
            <a:r>
              <a:rPr lang="en-US" altLang="x-none" dirty="0" err="1" smtClean="0"/>
              <a:t>coursereader</a:t>
            </a:r>
            <a:r>
              <a:rPr lang="en-US" altLang="x-none" dirty="0" smtClean="0"/>
              <a:t> </a:t>
            </a:r>
            <a:r>
              <a:rPr lang="en-US" altLang="x-none" dirty="0"/>
              <a:t>(35 </a:t>
            </a:r>
            <a:r>
              <a:rPr lang="en-US" altLang="x-none" dirty="0" smtClean="0"/>
              <a:t>pages)</a:t>
            </a:r>
            <a:endParaRPr lang="en-US" altLang="x-none" dirty="0"/>
          </a:p>
          <a:p>
            <a:pPr lvl="1"/>
            <a:r>
              <a:rPr lang="en-US" altLang="x-none" dirty="0"/>
              <a:t>used </a:t>
            </a:r>
            <a:r>
              <a:rPr lang="en-US" altLang="x-none" dirty="0" smtClean="0"/>
              <a:t>this and next week </a:t>
            </a:r>
            <a:r>
              <a:rPr lang="en-US" altLang="x-none" dirty="0"/>
              <a:t>as we introduce </a:t>
            </a:r>
            <a:r>
              <a:rPr lang="en-US" altLang="x-none" dirty="0" smtClean="0"/>
              <a:t>coding</a:t>
            </a:r>
          </a:p>
          <a:p>
            <a:pPr lvl="1"/>
            <a:r>
              <a:rPr lang="en-US" altLang="x-none" dirty="0"/>
              <a:t>u</a:t>
            </a:r>
            <a:r>
              <a:rPr lang="en-US" altLang="x-none" dirty="0" smtClean="0"/>
              <a:t>sable on open-book (closed-note) exams</a:t>
            </a:r>
          </a:p>
          <a:p>
            <a:pPr lvl="1"/>
            <a:r>
              <a:rPr lang="en-US" altLang="x-none" dirty="0" smtClean="0"/>
              <a:t>Free PDF available online</a:t>
            </a:r>
            <a:endParaRPr lang="en-US" altLang="x-none" dirty="0"/>
          </a:p>
        </p:txBody>
      </p:sp>
      <p:pic>
        <p:nvPicPr>
          <p:cNvPr id="806917" name="Picture 5" descr="art-science-of-java-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100" y="2209800"/>
            <a:ext cx="1604963"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06918" name="Picture 6" descr="karel-the-robot-learns-java-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513" y="4495800"/>
            <a:ext cx="1589087"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82587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Programming Assignments</a:t>
            </a:r>
            <a:endParaRPr lang="en-US" altLang="x-none" dirty="0"/>
          </a:p>
        </p:txBody>
      </p:sp>
      <p:sp>
        <p:nvSpPr>
          <p:cNvPr id="808963" name="Rectangle 3"/>
          <p:cNvSpPr>
            <a:spLocks noGrp="1" noChangeArrowheads="1"/>
          </p:cNvSpPr>
          <p:nvPr>
            <p:ph type="body" idx="1"/>
          </p:nvPr>
        </p:nvSpPr>
        <p:spPr/>
        <p:txBody>
          <a:bodyPr/>
          <a:lstStyle/>
          <a:p>
            <a:r>
              <a:rPr lang="en-US" altLang="x-none" dirty="0"/>
              <a:t>6</a:t>
            </a:r>
            <a:r>
              <a:rPr lang="en-US" altLang="x-none" dirty="0" smtClean="0"/>
              <a:t> </a:t>
            </a:r>
            <a:r>
              <a:rPr lang="en-US" altLang="x-none" dirty="0"/>
              <a:t>programming assignments  (some individual, some in </a:t>
            </a:r>
            <a:r>
              <a:rPr lang="en-US" altLang="x-none" b="1" dirty="0"/>
              <a:t>pairs</a:t>
            </a:r>
            <a:r>
              <a:rPr lang="en-US" altLang="x-none" dirty="0" smtClean="0"/>
              <a:t>), completed using </a:t>
            </a:r>
            <a:r>
              <a:rPr lang="en-US" altLang="x-none" b="1" dirty="0" smtClean="0"/>
              <a:t>Eclipse</a:t>
            </a:r>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smtClean="0"/>
          </a:p>
          <a:p>
            <a:endParaRPr lang="en-US" altLang="x-none" sz="800" dirty="0"/>
          </a:p>
          <a:p>
            <a:endParaRPr lang="en-US" altLang="x-none" sz="800" dirty="0"/>
          </a:p>
          <a:p>
            <a:endParaRPr lang="en-US" altLang="x-none" sz="800" dirty="0"/>
          </a:p>
          <a:p>
            <a:endParaRPr lang="en-US" altLang="x-none" sz="800" dirty="0"/>
          </a:p>
          <a:p>
            <a:endParaRPr lang="en-US" altLang="x-none" sz="800" dirty="0"/>
          </a:p>
          <a:p>
            <a:r>
              <a:rPr lang="en-US" altLang="x-none" dirty="0"/>
              <a:t>graded on </a:t>
            </a:r>
            <a:r>
              <a:rPr lang="en-US" altLang="x-none" b="1" dirty="0"/>
              <a:t>functionality</a:t>
            </a:r>
            <a:r>
              <a:rPr lang="en-US" altLang="x-none" dirty="0"/>
              <a:t> (behavior) and </a:t>
            </a:r>
            <a:r>
              <a:rPr lang="en-US" altLang="x-none" b="1" dirty="0"/>
              <a:t>style</a:t>
            </a:r>
            <a:r>
              <a:rPr lang="en-US" altLang="x-none" dirty="0"/>
              <a:t> (elegance</a:t>
            </a:r>
            <a:r>
              <a:rPr lang="en-US" altLang="x-none" dirty="0" smtClean="0"/>
              <a:t>)</a:t>
            </a:r>
          </a:p>
          <a:p>
            <a:pPr lvl="1"/>
            <a:r>
              <a:rPr lang="en-US" altLang="x-none" dirty="0" smtClean="0"/>
              <a:t>Interactive grading sessions every week</a:t>
            </a:r>
            <a:endParaRPr lang="en-US" altLang="x-none" dirty="0"/>
          </a:p>
          <a:p>
            <a:pPr lvl="1"/>
            <a:r>
              <a:rPr lang="en-US" altLang="x-none" dirty="0"/>
              <a:t>grading scale is divided into "</a:t>
            </a:r>
            <a:r>
              <a:rPr lang="en-US" altLang="x-none" dirty="0" smtClean="0"/>
              <a:t>buckets”</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573" y="1730263"/>
            <a:ext cx="3900027" cy="3114997"/>
          </a:xfrm>
          <a:prstGeom prst="rect">
            <a:avLst/>
          </a:prstGeom>
        </p:spPr>
      </p:pic>
      <p:sp>
        <p:nvSpPr>
          <p:cNvPr id="3" name="TextBox 2"/>
          <p:cNvSpPr txBox="1"/>
          <p:nvPr/>
        </p:nvSpPr>
        <p:spPr>
          <a:xfrm>
            <a:off x="457200" y="2133600"/>
            <a:ext cx="4495800" cy="2308324"/>
          </a:xfrm>
          <a:prstGeom prst="rect">
            <a:avLst/>
          </a:prstGeom>
          <a:noFill/>
        </p:spPr>
        <p:txBody>
          <a:bodyPr wrap="square" rtlCol="0">
            <a:spAutoFit/>
          </a:bodyPr>
          <a:lstStyle/>
          <a:p>
            <a:pPr marL="742950" lvl="1" indent="-285750" algn="l">
              <a:buFont typeface="Arial" charset="0"/>
              <a:buChar char="•"/>
            </a:pPr>
            <a:r>
              <a:rPr lang="en-US" altLang="x-none" sz="2400" dirty="0">
                <a:latin typeface="+mn-lt"/>
              </a:rPr>
              <a:t>Free software, available on course website</a:t>
            </a:r>
          </a:p>
          <a:p>
            <a:pPr marL="742950" lvl="1" indent="-285750" algn="l">
              <a:buFont typeface="Arial" charset="0"/>
              <a:buChar char="•"/>
            </a:pPr>
            <a:r>
              <a:rPr lang="en-US" altLang="x-none" sz="2400" b="1" dirty="0">
                <a:solidFill>
                  <a:srgbClr val="FF0000"/>
                </a:solidFill>
                <a:latin typeface="+mn-lt"/>
              </a:rPr>
              <a:t>Homework:</a:t>
            </a:r>
            <a:r>
              <a:rPr lang="en-US" altLang="x-none" sz="2400" dirty="0">
                <a:solidFill>
                  <a:srgbClr val="FF0000"/>
                </a:solidFill>
                <a:latin typeface="+mn-lt"/>
              </a:rPr>
              <a:t> set up Eclipse!  </a:t>
            </a:r>
          </a:p>
          <a:p>
            <a:pPr marL="742950" lvl="1" indent="-285750" algn="l">
              <a:buFont typeface="Arial" charset="0"/>
              <a:buChar char="•"/>
            </a:pPr>
            <a:r>
              <a:rPr lang="en-US" altLang="x-none" sz="2400" dirty="0">
                <a:latin typeface="+mn-lt"/>
              </a:rPr>
              <a:t>Come to </a:t>
            </a:r>
            <a:r>
              <a:rPr lang="en-US" altLang="x-none" sz="2400" dirty="0" err="1" smtClean="0">
                <a:latin typeface="+mn-lt"/>
              </a:rPr>
              <a:t>LaIR</a:t>
            </a:r>
            <a:r>
              <a:rPr lang="en-US" altLang="x-none" sz="2400" dirty="0" smtClean="0">
                <a:latin typeface="+mn-lt"/>
              </a:rPr>
              <a:t> this </a:t>
            </a:r>
            <a:r>
              <a:rPr lang="en-US" altLang="x-none" sz="2400" b="1" dirty="0">
                <a:latin typeface="+mn-lt"/>
              </a:rPr>
              <a:t>Wed. 7-11PM</a:t>
            </a:r>
            <a:r>
              <a:rPr lang="en-US" altLang="x-none" sz="2400" dirty="0">
                <a:latin typeface="+mn-lt"/>
              </a:rPr>
              <a:t> for troubleshooting</a:t>
            </a:r>
            <a:endParaRPr lang="en-US" altLang="x-none" sz="2400" b="1" dirty="0">
              <a:latin typeface="+mn-lt"/>
            </a:endParaRPr>
          </a:p>
          <a:p>
            <a:pPr marL="285750" indent="-285750" algn="l">
              <a:buFont typeface="Arial" charset="0"/>
              <a:buChar char="•"/>
            </a:pPr>
            <a:endParaRPr lang="en-US" sz="2400"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9097946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70456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5199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450034614"/>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475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32065507"/>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6138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84067288"/>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7387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668547550"/>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 a little effort 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6764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1488155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7210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44359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306909065"/>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satisfactory; meets requirements, could be improved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0</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No submission</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484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Getting Help</a:t>
            </a:r>
          </a:p>
        </p:txBody>
      </p:sp>
      <p:sp>
        <p:nvSpPr>
          <p:cNvPr id="805891" name="Rectangle 3"/>
          <p:cNvSpPr>
            <a:spLocks noGrp="1" noChangeArrowheads="1"/>
          </p:cNvSpPr>
          <p:nvPr>
            <p:ph type="body" idx="1"/>
          </p:nvPr>
        </p:nvSpPr>
        <p:spPr/>
        <p:txBody>
          <a:bodyPr/>
          <a:lstStyle/>
          <a:p>
            <a:r>
              <a:rPr lang="en-US" altLang="x-none" dirty="0"/>
              <a:t>Visit the SLs in the </a:t>
            </a:r>
            <a:r>
              <a:rPr lang="en-US" altLang="x-none" b="1" dirty="0" err="1"/>
              <a:t>LaIR</a:t>
            </a:r>
            <a:r>
              <a:rPr lang="en-US" altLang="x-none" dirty="0"/>
              <a:t>  (1st floor of </a:t>
            </a:r>
            <a:r>
              <a:rPr lang="en-US" altLang="x-none" dirty="0" err="1"/>
              <a:t>Tresidder</a:t>
            </a:r>
            <a:r>
              <a:rPr lang="en-US" altLang="x-none" dirty="0"/>
              <a:t> Union)</a:t>
            </a:r>
          </a:p>
          <a:p>
            <a:pPr lvl="1"/>
            <a:r>
              <a:rPr lang="en-US" altLang="x-none" dirty="0"/>
              <a:t>open </a:t>
            </a:r>
            <a:r>
              <a:rPr lang="en-US" altLang="x-none" dirty="0" smtClean="0"/>
              <a:t>Sun-Wed, 7PM </a:t>
            </a:r>
            <a:r>
              <a:rPr lang="mr-IN" altLang="x-none" dirty="0" smtClean="0"/>
              <a:t>–</a:t>
            </a:r>
            <a:r>
              <a:rPr lang="en-US" altLang="x-none" dirty="0" smtClean="0"/>
              <a:t> 11PM, </a:t>
            </a:r>
            <a:r>
              <a:rPr lang="en-US" altLang="x-none" dirty="0"/>
              <a:t>starting </a:t>
            </a:r>
            <a:r>
              <a:rPr lang="en-US" altLang="x-none" dirty="0" smtClean="0"/>
              <a:t>this Wednesday</a:t>
            </a:r>
            <a:endParaRPr lang="en-US" altLang="x-none" dirty="0"/>
          </a:p>
          <a:p>
            <a:pPr lvl="1"/>
            <a:r>
              <a:rPr lang="en-US" altLang="x-none" dirty="0"/>
              <a:t>staffed with multiple section leaders to answer </a:t>
            </a:r>
            <a:r>
              <a:rPr lang="en-US" altLang="x-none" dirty="0" smtClean="0"/>
              <a:t>questions</a:t>
            </a:r>
            <a:endParaRPr lang="en-US" altLang="x-none" dirty="0"/>
          </a:p>
          <a:p>
            <a:pPr lvl="1"/>
            <a:endParaRPr lang="en-US" altLang="x-none" dirty="0"/>
          </a:p>
          <a:p>
            <a:r>
              <a:rPr lang="en-US" altLang="x-none" dirty="0"/>
              <a:t>other help resources:</a:t>
            </a:r>
          </a:p>
          <a:p>
            <a:pPr lvl="1"/>
            <a:r>
              <a:rPr lang="en-US" altLang="x-none" dirty="0" smtClean="0"/>
              <a:t>instructor </a:t>
            </a:r>
            <a:r>
              <a:rPr lang="en-US" altLang="x-none" dirty="0"/>
              <a:t>office hours</a:t>
            </a:r>
          </a:p>
          <a:p>
            <a:pPr lvl="1"/>
            <a:r>
              <a:rPr lang="en-US" altLang="x-none" dirty="0"/>
              <a:t>head TA office hours</a:t>
            </a:r>
          </a:p>
          <a:p>
            <a:pPr lvl="1"/>
            <a:r>
              <a:rPr lang="en-US" altLang="x-none" dirty="0"/>
              <a:t>email SL, TA, instructor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2 Minds are Better Than 1</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Some assignments may optionally be done in </a:t>
            </a:r>
            <a:r>
              <a:rPr lang="en-US" altLang="x-none" b="1" dirty="0" smtClean="0"/>
              <a:t>pairs</a:t>
            </a:r>
            <a:endParaRPr lang="en-US" altLang="x-none" dirty="0" smtClean="0"/>
          </a:p>
          <a:p>
            <a:r>
              <a:rPr lang="en-US" altLang="x-none" dirty="0" smtClean="0"/>
              <a:t>Both partners receive the same grade</a:t>
            </a:r>
          </a:p>
          <a:p>
            <a:r>
              <a:rPr lang="en-US" altLang="x-none" dirty="0" smtClean="0"/>
              <a:t>A chance to brainstorm ideas and work with another programmer</a:t>
            </a:r>
          </a:p>
          <a:p>
            <a:r>
              <a:rPr lang="en-US" altLang="x-none" b="1" dirty="0" smtClean="0"/>
              <a:t>MUST be in the same section!</a:t>
            </a:r>
            <a:endParaRPr lang="en-US" altLang="x-none" dirty="0" smtClean="0"/>
          </a:p>
          <a:p>
            <a:r>
              <a:rPr lang="en-US" altLang="x-none" dirty="0" smtClean="0"/>
              <a:t>More info in handout #1 and on the course website</a:t>
            </a:r>
            <a:endParaRPr lang="en-US" altLang="x-none" dirty="0"/>
          </a:p>
        </p:txBody>
      </p:sp>
    </p:spTree>
    <p:extLst>
      <p:ext uri="{BB962C8B-B14F-4D97-AF65-F5344CB8AC3E}">
        <p14:creationId xmlns:p14="http://schemas.microsoft.com/office/powerpoint/2010/main" val="197188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Interactive Grading</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For each assignment (except for the last), you will get feedback via an </a:t>
            </a:r>
            <a:r>
              <a:rPr lang="en-US" altLang="x-none" b="1" dirty="0" smtClean="0"/>
              <a:t>Interactive Grading</a:t>
            </a:r>
            <a:r>
              <a:rPr lang="en-US" altLang="x-none" dirty="0" smtClean="0"/>
              <a:t> (IG) session, scheduled with your section leader.</a:t>
            </a:r>
          </a:p>
          <a:p>
            <a:r>
              <a:rPr lang="en-US" altLang="x-none" dirty="0" smtClean="0"/>
              <a:t>Go over assignment feedback, strengths, things to improve</a:t>
            </a:r>
          </a:p>
        </p:txBody>
      </p:sp>
    </p:spTree>
    <p:extLst>
      <p:ext uri="{BB962C8B-B14F-4D97-AF65-F5344CB8AC3E}">
        <p14:creationId xmlns:p14="http://schemas.microsoft.com/office/powerpoint/2010/main" val="116757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solidFill>
                  <a:schemeClr val="bg1">
                    <a:lumMod val="75000"/>
                  </a:schemeClr>
                </a:solidFill>
              </a:rPr>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53993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en-US" altLang="x-none"/>
              <a:t>Late Days</a:t>
            </a:r>
          </a:p>
        </p:txBody>
      </p:sp>
      <p:sp>
        <p:nvSpPr>
          <p:cNvPr id="809987" name="Rectangle 3"/>
          <p:cNvSpPr>
            <a:spLocks noGrp="1" noChangeArrowheads="1"/>
          </p:cNvSpPr>
          <p:nvPr>
            <p:ph type="body" idx="1"/>
          </p:nvPr>
        </p:nvSpPr>
        <p:spPr/>
        <p:txBody>
          <a:bodyPr/>
          <a:lstStyle/>
          <a:p>
            <a:r>
              <a:rPr lang="en-US" altLang="x-none" b="1" dirty="0" smtClean="0"/>
              <a:t>Start out with 3 “free late days”</a:t>
            </a:r>
            <a:r>
              <a:rPr lang="en-US" altLang="x-none" dirty="0" smtClean="0"/>
              <a:t>: each late day allows </a:t>
            </a:r>
            <a:r>
              <a:rPr lang="en-US" altLang="x-none" dirty="0"/>
              <a:t>you to submit </a:t>
            </a:r>
            <a:r>
              <a:rPr lang="en-US" altLang="x-none" dirty="0" smtClean="0"/>
              <a:t>an assignment 24 hours late without penalty.</a:t>
            </a:r>
          </a:p>
          <a:p>
            <a:r>
              <a:rPr lang="en-US" altLang="x-none" dirty="0" smtClean="0"/>
              <a:t>Hard deadline 48 hours after original due date</a:t>
            </a:r>
          </a:p>
          <a:p>
            <a:r>
              <a:rPr lang="en-US" altLang="x-none" dirty="0" smtClean="0"/>
              <a:t>1-bucket deduction per day late after late days are exhausted</a:t>
            </a:r>
          </a:p>
          <a:p>
            <a:r>
              <a:rPr lang="en-US" altLang="x-none" dirty="0" smtClean="0"/>
              <a:t>Pair late days are assessed individually</a:t>
            </a:r>
          </a:p>
          <a:p>
            <a:r>
              <a:rPr lang="en-US" altLang="x-none" dirty="0" smtClean="0"/>
              <a:t>”Pre-granted extensions” </a:t>
            </a:r>
            <a:r>
              <a:rPr lang="mr-IN" altLang="x-none" dirty="0" smtClean="0"/>
              <a:t>–</a:t>
            </a:r>
            <a:r>
              <a:rPr lang="en-US" altLang="x-none" dirty="0" smtClean="0"/>
              <a:t> additional extensions granted only in </a:t>
            </a:r>
            <a:r>
              <a:rPr lang="en-US" altLang="x-none" i="1" dirty="0" smtClean="0"/>
              <a:t>very special </a:t>
            </a:r>
            <a:r>
              <a:rPr lang="en-US" altLang="x-none" dirty="0" smtClean="0"/>
              <a:t>circumstances.  </a:t>
            </a:r>
            <a:r>
              <a:rPr lang="en-US" altLang="x-none" b="1" dirty="0" smtClean="0"/>
              <a:t>Head TA </a:t>
            </a:r>
            <a:r>
              <a:rPr lang="en-US" altLang="x-none" dirty="0" smtClean="0"/>
              <a:t>must approve extensions.</a:t>
            </a:r>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35299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Discussion Sections</a:t>
            </a:r>
            <a:endParaRPr lang="en-US" altLang="x-none" dirty="0"/>
          </a:p>
        </p:txBody>
      </p:sp>
      <p:sp>
        <p:nvSpPr>
          <p:cNvPr id="805891" name="Rectangle 3"/>
          <p:cNvSpPr>
            <a:spLocks noGrp="1" noChangeArrowheads="1"/>
          </p:cNvSpPr>
          <p:nvPr>
            <p:ph type="body" idx="1"/>
          </p:nvPr>
        </p:nvSpPr>
        <p:spPr/>
        <p:txBody>
          <a:bodyPr/>
          <a:lstStyle/>
          <a:p>
            <a:r>
              <a:rPr lang="en-US" altLang="x-none" sz="2800" dirty="0" smtClean="0"/>
              <a:t>Weekly 50-minute sections led by your section leader</a:t>
            </a:r>
          </a:p>
          <a:p>
            <a:r>
              <a:rPr lang="en-US" altLang="x-none" sz="2800" dirty="0" smtClean="0"/>
              <a:t>Go over lecture material, do practice problems, answer questions</a:t>
            </a:r>
          </a:p>
          <a:p>
            <a:r>
              <a:rPr lang="en-US" altLang="x-none" sz="2800" dirty="0" smtClean="0"/>
              <a:t>Graded on section attendance + participation (+IG attendance)</a:t>
            </a:r>
          </a:p>
          <a:p>
            <a:r>
              <a:rPr lang="en-US" altLang="x-none" sz="2800" b="1" dirty="0" smtClean="0">
                <a:solidFill>
                  <a:srgbClr val="FF0000"/>
                </a:solidFill>
              </a:rPr>
              <a:t>Homework</a:t>
            </a:r>
            <a:r>
              <a:rPr lang="en-US" altLang="x-none" sz="2800" dirty="0" smtClean="0">
                <a:solidFill>
                  <a:srgbClr val="FF0000"/>
                </a:solidFill>
              </a:rPr>
              <a:t>: sign up for section on the course website!</a:t>
            </a:r>
          </a:p>
        </p:txBody>
      </p:sp>
    </p:spTree>
    <p:extLst>
      <p:ext uri="{BB962C8B-B14F-4D97-AF65-F5344CB8AC3E}">
        <p14:creationId xmlns:p14="http://schemas.microsoft.com/office/powerpoint/2010/main" val="1107399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89727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Exams</a:t>
            </a:r>
            <a:endParaRPr lang="en-US" altLang="x-none" dirty="0"/>
          </a:p>
        </p:txBody>
      </p:sp>
      <p:sp>
        <p:nvSpPr>
          <p:cNvPr id="805891" name="Rectangle 3"/>
          <p:cNvSpPr>
            <a:spLocks noGrp="1" noChangeArrowheads="1"/>
          </p:cNvSpPr>
          <p:nvPr>
            <p:ph type="body" idx="1"/>
          </p:nvPr>
        </p:nvSpPr>
        <p:spPr/>
        <p:txBody>
          <a:bodyPr/>
          <a:lstStyle/>
          <a:p>
            <a:r>
              <a:rPr lang="en-US" altLang="x-none" sz="2600" b="1" dirty="0" smtClean="0"/>
              <a:t>Midterm exam </a:t>
            </a:r>
            <a:r>
              <a:rPr lang="mr-IN" altLang="x-none" sz="2600" dirty="0" smtClean="0"/>
              <a:t>–</a:t>
            </a:r>
            <a:r>
              <a:rPr lang="en-US" altLang="x-none" sz="2600" dirty="0" smtClean="0"/>
              <a:t> Monday, July 24</a:t>
            </a:r>
            <a:r>
              <a:rPr lang="en-US" altLang="x-none" sz="2600" baseline="30000" dirty="0" smtClean="0"/>
              <a:t>th</a:t>
            </a:r>
            <a:r>
              <a:rPr lang="en-US" altLang="x-none" sz="2600" dirty="0" smtClean="0"/>
              <a:t>, 7-9PM</a:t>
            </a:r>
          </a:p>
          <a:p>
            <a:pPr lvl="1"/>
            <a:r>
              <a:rPr lang="en-US" altLang="x-none" sz="2600" dirty="0" smtClean="0"/>
              <a:t>Contact me by </a:t>
            </a:r>
            <a:r>
              <a:rPr lang="en-US" altLang="x-none" sz="2600" i="1" dirty="0" smtClean="0"/>
              <a:t>July 17</a:t>
            </a:r>
            <a:r>
              <a:rPr lang="en-US" altLang="x-none" sz="2600" dirty="0" smtClean="0"/>
              <a:t> if you have an academic or University conflict</a:t>
            </a:r>
          </a:p>
          <a:p>
            <a:r>
              <a:rPr lang="en-US" altLang="x-none" sz="2600" b="1" dirty="0" smtClean="0"/>
              <a:t>Final exam</a:t>
            </a:r>
            <a:r>
              <a:rPr lang="en-US" altLang="x-none" sz="2600" dirty="0" smtClean="0"/>
              <a:t> </a:t>
            </a:r>
            <a:r>
              <a:rPr lang="mr-IN" altLang="x-none" sz="2600" dirty="0" smtClean="0"/>
              <a:t>–</a:t>
            </a:r>
            <a:r>
              <a:rPr lang="en-US" altLang="x-none" sz="2600" dirty="0" smtClean="0"/>
              <a:t> Friday, August 18</a:t>
            </a:r>
            <a:r>
              <a:rPr lang="en-US" altLang="x-none" sz="2600" baseline="30000" dirty="0" smtClean="0"/>
              <a:t>th</a:t>
            </a:r>
            <a:r>
              <a:rPr lang="en-US" altLang="x-none" sz="2600" dirty="0" smtClean="0"/>
              <a:t>, 12:15-3:15PM</a:t>
            </a:r>
          </a:p>
          <a:p>
            <a:pPr lvl="1"/>
            <a:r>
              <a:rPr lang="en-US" altLang="x-none" sz="2600" dirty="0" smtClean="0"/>
              <a:t>No alternate final!  You </a:t>
            </a:r>
            <a:r>
              <a:rPr lang="en-US" altLang="x-none" sz="2600" b="1" i="1" dirty="0" smtClean="0"/>
              <a:t>MUST</a:t>
            </a:r>
            <a:r>
              <a:rPr lang="en-US" altLang="x-none" sz="2600" dirty="0" smtClean="0"/>
              <a:t> be able to take the final exam at the scheduled time.</a:t>
            </a:r>
          </a:p>
          <a:p>
            <a:pPr lvl="1"/>
            <a:endParaRPr lang="en-US" altLang="x-none" sz="2600" dirty="0"/>
          </a:p>
          <a:p>
            <a:r>
              <a:rPr lang="en-US" altLang="x-none" sz="2600" dirty="0" smtClean="0"/>
              <a:t>Both exams are </a:t>
            </a:r>
            <a:r>
              <a:rPr lang="en-US" altLang="x-none" sz="2600" i="1" dirty="0" smtClean="0"/>
              <a:t>open-book, closed-notes, closed-electronic-device</a:t>
            </a:r>
            <a:r>
              <a:rPr lang="en-US" altLang="x-none" sz="2600" dirty="0" smtClean="0"/>
              <a:t>.  You will be provided with a syntax reference sheet.</a:t>
            </a:r>
          </a:p>
        </p:txBody>
      </p:sp>
    </p:spTree>
    <p:extLst>
      <p:ext uri="{BB962C8B-B14F-4D97-AF65-F5344CB8AC3E}">
        <p14:creationId xmlns:p14="http://schemas.microsoft.com/office/powerpoint/2010/main" val="1505393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71485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ltLang="x-none"/>
              <a:t>Stanford Honor Code</a:t>
            </a:r>
          </a:p>
        </p:txBody>
      </p:sp>
      <p:sp>
        <p:nvSpPr>
          <p:cNvPr id="811011" name="Rectangle 3"/>
          <p:cNvSpPr>
            <a:spLocks noGrp="1" noChangeArrowheads="1"/>
          </p:cNvSpPr>
          <p:nvPr>
            <p:ph type="body" idx="1"/>
          </p:nvPr>
        </p:nvSpPr>
        <p:spPr/>
        <p:txBody>
          <a:bodyPr/>
          <a:lstStyle/>
          <a:p>
            <a:r>
              <a:rPr lang="en-US" altLang="x-none" sz="1800"/>
              <a:t>The </a:t>
            </a:r>
            <a:r>
              <a:rPr lang="en-US" altLang="x-none" sz="1800" b="1"/>
              <a:t>Honor Code</a:t>
            </a:r>
            <a:r>
              <a:rPr lang="en-US" altLang="x-none" sz="1800"/>
              <a:t> is an undertaking of the students, individually and collectively:</a:t>
            </a:r>
          </a:p>
          <a:p>
            <a:pPr lvl="1"/>
            <a:r>
              <a:rPr lang="en-US" altLang="x-none" sz="180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a:t>that they will do their share and take an active part in seeing to it that others as well as themselves uphold the spirit and letter of the Honor Code.</a:t>
            </a:r>
          </a:p>
          <a:p>
            <a:pPr lvl="1"/>
            <a:endParaRPr lang="en-US" altLang="x-none" sz="1800"/>
          </a:p>
          <a:p>
            <a:r>
              <a:rPr lang="en-US" altLang="x-none" sz="180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a:p>
          <a:p>
            <a:r>
              <a:rPr lang="en-US" altLang="x-none" sz="1800"/>
              <a:t>While the faculty alone has the right and obligation to set academic requirements, the students and faculty will work together to establish optimal conditions for honorable academic work.</a:t>
            </a:r>
          </a:p>
          <a:p>
            <a:pPr algn="ctr">
              <a:buFontTx/>
              <a:buNone/>
            </a:pPr>
            <a:endParaRPr lang="en-US" altLang="x-none" sz="1800"/>
          </a:p>
          <a:p>
            <a:pPr algn="ctr">
              <a:buFontTx/>
              <a:buNone/>
            </a:pPr>
            <a:r>
              <a:rPr lang="en-US" altLang="x-none" sz="1800"/>
              <a:t>see also:  </a:t>
            </a:r>
            <a:r>
              <a:rPr lang="en-US" altLang="x-none" sz="1800">
                <a:hlinkClick r:id="rId2"/>
              </a:rPr>
              <a:t>http://honorcode.stanford.edu/</a:t>
            </a:r>
            <a:endParaRPr lang="en-US" altLang="x-none"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x-none"/>
              <a:t>Honor Code and CS 106A</a:t>
            </a:r>
          </a:p>
        </p:txBody>
      </p:sp>
      <p:sp>
        <p:nvSpPr>
          <p:cNvPr id="812035" name="Rectangle 3"/>
          <p:cNvSpPr>
            <a:spLocks noGrp="1" noChangeArrowheads="1"/>
          </p:cNvSpPr>
          <p:nvPr>
            <p:ph type="body" idx="1"/>
          </p:nvPr>
        </p:nvSpPr>
        <p:spPr/>
        <p:txBody>
          <a:bodyPr/>
          <a:lstStyle/>
          <a:p>
            <a:r>
              <a:rPr lang="en-US" altLang="x-none"/>
              <a:t>Please help us ensure academic integrity:</a:t>
            </a:r>
          </a:p>
          <a:p>
            <a:pPr lvl="1">
              <a:lnSpc>
                <a:spcPct val="90000"/>
              </a:lnSpc>
            </a:pPr>
            <a:r>
              <a:rPr lang="en-US" altLang="x-none"/>
              <a:t>Indicate any assistance received on HW (books, web sites, friends).</a:t>
            </a:r>
          </a:p>
          <a:p>
            <a:pPr lvl="1">
              <a:lnSpc>
                <a:spcPct val="90000"/>
              </a:lnSpc>
            </a:pPr>
            <a:r>
              <a:rPr lang="en-US" altLang="x-none"/>
              <a:t>Do not look at other people's solution code </a:t>
            </a:r>
            <a:r>
              <a:rPr lang="en-US" altLang="x-none" i="1"/>
              <a:t>(outside of your pair)</a:t>
            </a:r>
            <a:r>
              <a:rPr lang="en-US" altLang="x-none"/>
              <a:t>.</a:t>
            </a:r>
          </a:p>
          <a:p>
            <a:pPr lvl="1">
              <a:lnSpc>
                <a:spcPct val="90000"/>
              </a:lnSpc>
            </a:pPr>
            <a:r>
              <a:rPr lang="en-US" altLang="x-none"/>
              <a:t>Do not give your solution code to others, or post it on the web.</a:t>
            </a:r>
          </a:p>
          <a:p>
            <a:pPr lvl="1">
              <a:lnSpc>
                <a:spcPct val="90000"/>
              </a:lnSpc>
            </a:pPr>
            <a:r>
              <a:rPr lang="en-US" altLang="x-none"/>
              <a:t>Report any inappropriate activity you see performed by others.</a:t>
            </a:r>
          </a:p>
          <a:p>
            <a:pPr lvl="1"/>
            <a:endParaRPr lang="en-US" altLang="x-none" sz="800"/>
          </a:p>
          <a:p>
            <a:r>
              <a:rPr lang="en-US" altLang="x-none"/>
              <a:t>Assignments are checked regularly for similarity with help of software tools.</a:t>
            </a:r>
          </a:p>
          <a:p>
            <a:pPr lvl="1"/>
            <a:endParaRPr lang="en-US" altLang="x-none" sz="800"/>
          </a:p>
          <a:p>
            <a:r>
              <a:rPr lang="en-US" altLang="x-none"/>
              <a:t>If you realize that you have made a mistake, you may retract your submission to any assignment at any time, no questions asked.</a:t>
            </a:r>
          </a:p>
          <a:p>
            <a:pPr lvl="1"/>
            <a:endParaRPr lang="en-US" altLang="x-none" sz="800"/>
          </a:p>
          <a:p>
            <a:r>
              <a:rPr lang="en-US" altLang="x-none"/>
              <a:t>If you need help, please contact us and we will help you.</a:t>
            </a:r>
          </a:p>
          <a:p>
            <a:pPr lvl="1"/>
            <a:r>
              <a:rPr lang="en-US" altLang="x-none"/>
              <a:t>We do not want you to feel any pressure to violate the Honor Code in order to succeed in this course.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solidFill>
                  <a:schemeClr val="bg1">
                    <a:lumMod val="75000"/>
                  </a:schemeClr>
                </a:solidFill>
              </a:rPr>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522681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26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What is </a:t>
            </a:r>
            <a:r>
              <a:rPr lang="en-US" altLang="x-none" dirty="0" smtClean="0"/>
              <a:t>Computer Science?</a:t>
            </a:r>
            <a:endParaRPr lang="en-US" altLang="x-none" dirty="0"/>
          </a:p>
        </p:txBody>
      </p:sp>
      <p:sp>
        <p:nvSpPr>
          <p:cNvPr id="800771" name="Rectangle 3"/>
          <p:cNvSpPr>
            <a:spLocks noGrp="1" noChangeArrowheads="1"/>
          </p:cNvSpPr>
          <p:nvPr>
            <p:ph type="body" idx="1"/>
          </p:nvPr>
        </p:nvSpPr>
        <p:spPr/>
        <p:txBody>
          <a:bodyPr/>
          <a:lstStyle/>
          <a:p>
            <a:r>
              <a:rPr lang="en-US" altLang="x-none" b="1" dirty="0" smtClean="0"/>
              <a:t>The art of using computing to solve complex problems.</a:t>
            </a:r>
          </a:p>
          <a:p>
            <a:pPr lvl="1"/>
            <a:r>
              <a:rPr lang="en-US" altLang="x-none" dirty="0" smtClean="0"/>
              <a:t>Specify </a:t>
            </a:r>
            <a:r>
              <a:rPr lang="en-US" altLang="x-none" i="1" dirty="0" smtClean="0"/>
              <a:t>instructions</a:t>
            </a:r>
            <a:r>
              <a:rPr lang="en-US" altLang="x-none" dirty="0" smtClean="0"/>
              <a:t> that computers execute, usually in a </a:t>
            </a:r>
            <a:r>
              <a:rPr lang="en-US" altLang="x-none" i="1" dirty="0" smtClean="0"/>
              <a:t>programming language</a:t>
            </a:r>
            <a:endParaRPr lang="en-US" altLang="x-none" dirty="0" smtClean="0"/>
          </a:p>
          <a:p>
            <a:r>
              <a:rPr lang="en-US" altLang="x-none" dirty="0" smtClean="0"/>
              <a:t>Applicable to art, medicine, mathematics, philosophy, and more</a:t>
            </a:r>
          </a:p>
          <a:p>
            <a:r>
              <a:rPr lang="en-US" altLang="x-none" dirty="0" smtClean="0"/>
              <a:t>Touches many aspects of our daily lives</a:t>
            </a:r>
            <a:endParaRPr lang="en-US" altLang="x-none" dirty="0"/>
          </a:p>
        </p:txBody>
      </p:sp>
      <p:pic>
        <p:nvPicPr>
          <p:cNvPr id="800772" name="Picture 4" descr="cs-disney-frozen"/>
          <p:cNvPicPr>
            <a:picLocks noChangeAspect="1" noChangeArrowheads="1"/>
          </p:cNvPicPr>
          <p:nvPr/>
        </p:nvPicPr>
        <p:blipFill>
          <a:blip r:embed="rId2">
            <a:extLst>
              <a:ext uri="{28A0092B-C50C-407E-A947-70E740481C1C}">
                <a14:useLocalDpi xmlns:a14="http://schemas.microsoft.com/office/drawing/2010/main" val="0"/>
              </a:ext>
            </a:extLst>
          </a:blip>
          <a:srcRect l="11127" t="15163" r="10660" b="24152"/>
          <a:stretch>
            <a:fillRect/>
          </a:stretch>
        </p:blipFill>
        <p:spPr bwMode="auto">
          <a:xfrm>
            <a:off x="146824" y="4621505"/>
            <a:ext cx="2286000"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00773" name="Picture 5" descr="cs-human-genome"/>
          <p:cNvPicPr>
            <a:picLocks noChangeAspect="1" noChangeArrowheads="1"/>
          </p:cNvPicPr>
          <p:nvPr/>
        </p:nvPicPr>
        <p:blipFill>
          <a:blip r:embed="rId3">
            <a:extLst>
              <a:ext uri="{28A0092B-C50C-407E-A947-70E740481C1C}">
                <a14:useLocalDpi xmlns:a14="http://schemas.microsoft.com/office/drawing/2010/main" val="0"/>
              </a:ext>
            </a:extLst>
          </a:blip>
          <a:srcRect l="37573" r="8415"/>
          <a:stretch>
            <a:fillRect/>
          </a:stretch>
        </p:blipFill>
        <p:spPr bwMode="auto">
          <a:xfrm>
            <a:off x="2568962" y="4621505"/>
            <a:ext cx="175260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800775" name="Picture 7" descr="cs-robot-limb"/>
          <p:cNvPicPr>
            <a:picLocks noChangeAspect="1" noChangeArrowheads="1"/>
          </p:cNvPicPr>
          <p:nvPr/>
        </p:nvPicPr>
        <p:blipFill>
          <a:blip r:embed="rId4">
            <a:extLst>
              <a:ext uri="{28A0092B-C50C-407E-A947-70E740481C1C}">
                <a14:useLocalDpi xmlns:a14="http://schemas.microsoft.com/office/drawing/2010/main" val="0"/>
              </a:ext>
            </a:extLst>
          </a:blip>
          <a:srcRect l="17487" r="6740"/>
          <a:stretch>
            <a:fillRect/>
          </a:stretch>
        </p:blipFill>
        <p:spPr bwMode="auto">
          <a:xfrm>
            <a:off x="4446781" y="4616742"/>
            <a:ext cx="1981200" cy="1830388"/>
          </a:xfrm>
          <a:prstGeom prst="rect">
            <a:avLst/>
          </a:prstGeom>
          <a:noFill/>
          <a:extLst>
            <a:ext uri="{909E8E84-426E-40DD-AFC4-6F175D3DCCD1}">
              <a14:hiddenFill xmlns:a14="http://schemas.microsoft.com/office/drawing/2010/main">
                <a:solidFill>
                  <a:srgbClr val="FFFFFF"/>
                </a:solidFill>
              </a14:hiddenFill>
            </a:ext>
          </a:extLst>
        </p:spPr>
      </p:pic>
      <p:pic>
        <p:nvPicPr>
          <p:cNvPr id="800776" name="Picture 8" descr="cs-self-driving-car"/>
          <p:cNvPicPr>
            <a:picLocks noChangeAspect="1" noChangeArrowheads="1"/>
          </p:cNvPicPr>
          <p:nvPr/>
        </p:nvPicPr>
        <p:blipFill rotWithShape="1">
          <a:blip r:embed="rId5">
            <a:extLst>
              <a:ext uri="{28A0092B-C50C-407E-A947-70E740481C1C}">
                <a14:useLocalDpi xmlns:a14="http://schemas.microsoft.com/office/drawing/2010/main" val="0"/>
              </a:ext>
            </a:extLst>
          </a:blip>
          <a:srcRect r="12118"/>
          <a:stretch/>
        </p:blipFill>
        <p:spPr bwMode="auto">
          <a:xfrm>
            <a:off x="6553200" y="4643807"/>
            <a:ext cx="2438400" cy="1833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Oval Callout 1"/>
          <p:cNvSpPr/>
          <p:nvPr/>
        </p:nvSpPr>
        <p:spPr bwMode="auto">
          <a:xfrm>
            <a:off x="5486400" y="1447800"/>
            <a:ext cx="3352800" cy="2246376"/>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chemeClr val="tx1"/>
                </a:solidFill>
                <a:effectLst/>
                <a:latin typeface="Arial" charset="0"/>
              </a:rPr>
              <a:t>Hello, world!</a:t>
            </a:r>
            <a:endParaRPr kumimoji="0" lang="en-US" sz="3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3993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x-none"/>
              <a:t>Programming languages</a:t>
            </a:r>
          </a:p>
        </p:txBody>
      </p:sp>
      <p:sp>
        <p:nvSpPr>
          <p:cNvPr id="803843" name="Rectangle 3"/>
          <p:cNvSpPr>
            <a:spLocks noGrp="1" noChangeArrowheads="1"/>
          </p:cNvSpPr>
          <p:nvPr>
            <p:ph type="body" idx="1"/>
          </p:nvPr>
        </p:nvSpPr>
        <p:spPr/>
        <p:txBody>
          <a:bodyPr/>
          <a:lstStyle/>
          <a:p>
            <a:pPr>
              <a:lnSpc>
                <a:spcPct val="114000"/>
              </a:lnSpc>
              <a:tabLst>
                <a:tab pos="2003425" algn="l"/>
                <a:tab pos="2289175" algn="l"/>
              </a:tabLst>
            </a:pPr>
            <a:r>
              <a:rPr lang="en-US" altLang="x-none" sz="2000" i="1" dirty="0"/>
              <a:t>procedural languages</a:t>
            </a:r>
            <a:r>
              <a:rPr lang="en-US" altLang="x-none" sz="2000" dirty="0"/>
              <a:t>:  programs are a series of commands</a:t>
            </a:r>
          </a:p>
          <a:p>
            <a:pPr lvl="1">
              <a:lnSpc>
                <a:spcPct val="114000"/>
              </a:lnSpc>
              <a:tabLst>
                <a:tab pos="2003425" algn="l"/>
                <a:tab pos="2289175" algn="l"/>
              </a:tabLst>
            </a:pPr>
            <a:r>
              <a:rPr lang="en-US" altLang="x-none" sz="1800" b="1" dirty="0"/>
              <a:t>Pascal</a:t>
            </a:r>
            <a:r>
              <a:rPr lang="en-US" altLang="x-none" sz="1800" dirty="0"/>
              <a:t> (1970):	designed for education</a:t>
            </a:r>
          </a:p>
          <a:p>
            <a:pPr lvl="1">
              <a:lnSpc>
                <a:spcPct val="114000"/>
              </a:lnSpc>
              <a:tabLst>
                <a:tab pos="2003425" algn="l"/>
                <a:tab pos="2289175" algn="l"/>
              </a:tabLst>
            </a:pPr>
            <a:r>
              <a:rPr lang="en-US" altLang="x-none" sz="1800" b="1" dirty="0"/>
              <a:t>C</a:t>
            </a:r>
            <a:r>
              <a:rPr lang="en-US" altLang="x-none" sz="1800" dirty="0"/>
              <a:t> (1972):	low-level operating systems and devices</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functional programming</a:t>
            </a:r>
            <a:r>
              <a:rPr lang="en-US" altLang="x-none" sz="2000" dirty="0"/>
              <a:t>:  functions map inputs to outputs</a:t>
            </a:r>
          </a:p>
          <a:p>
            <a:pPr lvl="1">
              <a:lnSpc>
                <a:spcPct val="114000"/>
              </a:lnSpc>
              <a:tabLst>
                <a:tab pos="2003425" algn="l"/>
                <a:tab pos="2289175" algn="l"/>
              </a:tabLst>
            </a:pPr>
            <a:r>
              <a:rPr lang="en-US" altLang="x-none" sz="1800" b="1" dirty="0"/>
              <a:t>Lisp</a:t>
            </a:r>
            <a:r>
              <a:rPr lang="en-US" altLang="x-none" sz="1800" dirty="0"/>
              <a:t> (1958) / </a:t>
            </a:r>
            <a:r>
              <a:rPr lang="en-US" altLang="x-none" sz="1800" b="1" dirty="0"/>
              <a:t>Scheme</a:t>
            </a:r>
            <a:r>
              <a:rPr lang="en-US" altLang="x-none" sz="1800" dirty="0"/>
              <a:t> (1975), </a:t>
            </a:r>
            <a:r>
              <a:rPr lang="en-US" altLang="x-none" sz="1800" b="1" dirty="0"/>
              <a:t>ML</a:t>
            </a:r>
            <a:r>
              <a:rPr lang="en-US" altLang="x-none" sz="1800" dirty="0"/>
              <a:t> (1973), </a:t>
            </a:r>
            <a:r>
              <a:rPr lang="en-US" altLang="x-none" sz="1800" b="1" dirty="0"/>
              <a:t>Haskell</a:t>
            </a:r>
            <a:r>
              <a:rPr lang="en-US" altLang="x-none" sz="1800" dirty="0"/>
              <a:t> (1990)</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object-oriented languages</a:t>
            </a:r>
            <a:r>
              <a:rPr lang="en-US" altLang="x-none" sz="2000" dirty="0"/>
              <a:t>:  </a:t>
            </a:r>
            <a:r>
              <a:rPr lang="en-US" altLang="x-none" sz="1800" dirty="0"/>
              <a:t>programs use interacting "objects"</a:t>
            </a:r>
          </a:p>
          <a:p>
            <a:pPr lvl="1">
              <a:lnSpc>
                <a:spcPct val="114000"/>
              </a:lnSpc>
              <a:tabLst>
                <a:tab pos="2003425" algn="l"/>
                <a:tab pos="2289175" algn="l"/>
              </a:tabLst>
            </a:pPr>
            <a:r>
              <a:rPr lang="en-US" altLang="x-none" sz="1800" b="1" dirty="0"/>
              <a:t>Smalltalk</a:t>
            </a:r>
            <a:r>
              <a:rPr lang="en-US" altLang="x-none" sz="1800" dirty="0"/>
              <a:t> (1980): first major object-oriented language</a:t>
            </a:r>
          </a:p>
          <a:p>
            <a:pPr lvl="1">
              <a:lnSpc>
                <a:spcPct val="114000"/>
              </a:lnSpc>
              <a:tabLst>
                <a:tab pos="2003425" algn="l"/>
                <a:tab pos="2289175" algn="l"/>
              </a:tabLst>
            </a:pPr>
            <a:r>
              <a:rPr lang="en-US" altLang="x-none" sz="1800" b="1" dirty="0"/>
              <a:t>C++</a:t>
            </a:r>
            <a:r>
              <a:rPr lang="en-US" altLang="x-none" sz="1800" dirty="0"/>
              <a:t> (1985):	"object-oriented" improvements to C</a:t>
            </a:r>
          </a:p>
          <a:p>
            <a:pPr lvl="2">
              <a:lnSpc>
                <a:spcPct val="114000"/>
              </a:lnSpc>
              <a:tabLst>
                <a:tab pos="2003425" algn="l"/>
                <a:tab pos="2289175" algn="l"/>
              </a:tabLst>
            </a:pPr>
            <a:r>
              <a:rPr lang="en-US" altLang="x-none" sz="1600" dirty="0"/>
              <a:t>successful in industry; used to build OSes such as Windows</a:t>
            </a:r>
          </a:p>
          <a:p>
            <a:pPr lvl="1">
              <a:lnSpc>
                <a:spcPct val="114000"/>
              </a:lnSpc>
              <a:tabLst>
                <a:tab pos="2003425" algn="l"/>
                <a:tab pos="2289175" algn="l"/>
              </a:tabLst>
            </a:pPr>
            <a:r>
              <a:rPr lang="en-US" altLang="x-none" sz="1800" b="1" dirty="0"/>
              <a:t>Java</a:t>
            </a:r>
            <a:r>
              <a:rPr lang="en-US" altLang="x-none" sz="1800" dirty="0"/>
              <a:t> (1995):	designed for embedded systems, web apps</a:t>
            </a:r>
          </a:p>
          <a:p>
            <a:pPr lvl="2">
              <a:lnSpc>
                <a:spcPct val="114000"/>
              </a:lnSpc>
              <a:tabLst>
                <a:tab pos="2003425" algn="l"/>
                <a:tab pos="2289175" algn="l"/>
              </a:tabLst>
            </a:pPr>
            <a:r>
              <a:rPr lang="en-US" altLang="x-none" sz="1600" dirty="0"/>
              <a:t>Runs on many platforms (Windows, Mac, Linux, cell phones...)</a:t>
            </a:r>
          </a:p>
          <a:p>
            <a:pPr lvl="2">
              <a:lnSpc>
                <a:spcPct val="114000"/>
              </a:lnSpc>
              <a:tabLst>
                <a:tab pos="2003425" algn="l"/>
                <a:tab pos="2289175" algn="l"/>
              </a:tabLst>
            </a:pPr>
            <a:r>
              <a:rPr lang="en-US" altLang="x-none" sz="1600" dirty="0"/>
              <a:t>The language taught in this course and our textbook</a:t>
            </a:r>
          </a:p>
        </p:txBody>
      </p:sp>
      <p:pic>
        <p:nvPicPr>
          <p:cNvPr id="80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81200"/>
            <a:ext cx="23034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55202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1834597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321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 name="Oval Callout 32"/>
          <p:cNvSpPr/>
          <p:nvPr/>
        </p:nvSpPr>
        <p:spPr bwMode="auto">
          <a:xfrm>
            <a:off x="3015456" y="3775836"/>
            <a:ext cx="1905000" cy="503301"/>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Hello, world!</a:t>
            </a: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76864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Karel's World</a:t>
            </a:r>
          </a:p>
        </p:txBody>
      </p:sp>
      <p:sp>
        <p:nvSpPr>
          <p:cNvPr id="81817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83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17753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Streets (rows)</a:t>
            </a:r>
          </a:p>
        </p:txBody>
      </p:sp>
      <p:sp>
        <p:nvSpPr>
          <p:cNvPr id="820227"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28" name="Rectangle 4"/>
          <p:cNvSpPr>
            <a:spLocks noChangeArrowheads="1"/>
          </p:cNvSpPr>
          <p:nvPr/>
        </p:nvSpPr>
        <p:spPr bwMode="auto">
          <a:xfrm>
            <a:off x="1658938"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dirty="0">
                <a:solidFill>
                  <a:srgbClr val="000000"/>
                </a:solidFill>
              </a:rPr>
              <a:t>.</a:t>
            </a:r>
          </a:p>
        </p:txBody>
      </p:sp>
      <p:sp>
        <p:nvSpPr>
          <p:cNvPr id="820229"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0"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1" name="Rectangle 7"/>
          <p:cNvSpPr>
            <a:spLocks noChangeArrowheads="1"/>
          </p:cNvSpPr>
          <p:nvPr/>
        </p:nvSpPr>
        <p:spPr bwMode="auto">
          <a:xfrm>
            <a:off x="2487613" y="2695575"/>
            <a:ext cx="830262"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2"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3"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4"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5"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6"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7" name="Rectangle 13"/>
          <p:cNvSpPr>
            <a:spLocks noChangeArrowheads="1"/>
          </p:cNvSpPr>
          <p:nvPr/>
        </p:nvSpPr>
        <p:spPr bwMode="auto">
          <a:xfrm>
            <a:off x="4146550"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8"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9"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0" name="Rectangle 16"/>
          <p:cNvSpPr>
            <a:spLocks noChangeArrowheads="1"/>
          </p:cNvSpPr>
          <p:nvPr/>
        </p:nvSpPr>
        <p:spPr bwMode="auto">
          <a:xfrm>
            <a:off x="4976813"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3" name="Rectangle 19"/>
          <p:cNvSpPr>
            <a:spLocks noChangeArrowheads="1"/>
          </p:cNvSpPr>
          <p:nvPr/>
        </p:nvSpPr>
        <p:spPr bwMode="auto">
          <a:xfrm>
            <a:off x="828675"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2024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024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024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0251"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0252"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3"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4"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5" name="Text Box 31"/>
          <p:cNvSpPr txBox="1">
            <a:spLocks noChangeArrowheads="1"/>
          </p:cNvSpPr>
          <p:nvPr/>
        </p:nvSpPr>
        <p:spPr bwMode="auto">
          <a:xfrm>
            <a:off x="6427788" y="4283075"/>
            <a:ext cx="2489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row is called a </a:t>
            </a:r>
            <a:r>
              <a:rPr lang="en-US" altLang="x-none" sz="2000" u="sng" dirty="0" smtClean="0">
                <a:solidFill>
                  <a:srgbClr val="FF0000"/>
                </a:solidFill>
                <a:latin typeface="Purisa" charset="0"/>
              </a:rPr>
              <a:t>street</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0256" name="AutoShape 32"/>
          <p:cNvCxnSpPr>
            <a:cxnSpLocks noChangeShapeType="1"/>
            <a:stCxn id="820255" idx="0"/>
            <a:endCxn id="820251" idx="3"/>
          </p:cNvCxnSpPr>
          <p:nvPr/>
        </p:nvCxnSpPr>
        <p:spPr bwMode="auto">
          <a:xfrm rot="5400000" flipH="1">
            <a:off x="6161881" y="2772569"/>
            <a:ext cx="1171575" cy="184943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025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25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0261"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18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Avenues (columns)</a:t>
            </a:r>
          </a:p>
        </p:txBody>
      </p:sp>
      <p:sp>
        <p:nvSpPr>
          <p:cNvPr id="822275"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6"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7"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8"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9"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0"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1" name="Rectangle 9"/>
          <p:cNvSpPr>
            <a:spLocks noChangeArrowheads="1"/>
          </p:cNvSpPr>
          <p:nvPr/>
        </p:nvSpPr>
        <p:spPr bwMode="auto">
          <a:xfrm>
            <a:off x="3317875" y="3525838"/>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2"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3" name="Rectangle 11"/>
          <p:cNvSpPr>
            <a:spLocks noChangeArrowheads="1"/>
          </p:cNvSpPr>
          <p:nvPr/>
        </p:nvSpPr>
        <p:spPr bwMode="auto">
          <a:xfrm>
            <a:off x="3317875" y="1866900"/>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4"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5"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6"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7"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8"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9"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90"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1"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2"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3"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4"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5" name="Rectangle 23"/>
          <p:cNvSpPr>
            <a:spLocks noChangeArrowheads="1"/>
          </p:cNvSpPr>
          <p:nvPr/>
        </p:nvSpPr>
        <p:spPr bwMode="auto">
          <a:xfrm>
            <a:off x="3317875" y="4354513"/>
            <a:ext cx="828675" cy="830262"/>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6"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2297"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2299"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300"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1"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2"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3" name="Text Box 31"/>
          <p:cNvSpPr txBox="1">
            <a:spLocks noChangeArrowheads="1"/>
          </p:cNvSpPr>
          <p:nvPr/>
        </p:nvSpPr>
        <p:spPr bwMode="auto">
          <a:xfrm>
            <a:off x="6221413" y="5486400"/>
            <a:ext cx="2695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column is called an </a:t>
            </a:r>
            <a:r>
              <a:rPr lang="en-US" altLang="x-none" sz="2000" u="sng" dirty="0" smtClean="0">
                <a:solidFill>
                  <a:srgbClr val="FF0000"/>
                </a:solidFill>
                <a:latin typeface="Purisa" charset="0"/>
              </a:rPr>
              <a:t>avenue</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2304" name="AutoShape 32"/>
          <p:cNvCxnSpPr>
            <a:cxnSpLocks noChangeShapeType="1"/>
            <a:stCxn id="822303" idx="1"/>
            <a:endCxn id="822295" idx="2"/>
          </p:cNvCxnSpPr>
          <p:nvPr/>
        </p:nvCxnSpPr>
        <p:spPr bwMode="auto">
          <a:xfrm rot="10800000">
            <a:off x="3732213" y="5184775"/>
            <a:ext cx="2489200" cy="638175"/>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2305"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230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309"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98209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Corners (locations)</a:t>
            </a:r>
          </a:p>
        </p:txBody>
      </p:sp>
      <p:sp>
        <p:nvSpPr>
          <p:cNvPr id="824323"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4"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5"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6"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7"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8"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9"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0"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1"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2"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3"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4"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5"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3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4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434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4347"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348"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49"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0"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1" name="Text Box 31"/>
          <p:cNvSpPr txBox="1">
            <a:spLocks noChangeArrowheads="1"/>
          </p:cNvSpPr>
          <p:nvPr/>
        </p:nvSpPr>
        <p:spPr bwMode="auto">
          <a:xfrm>
            <a:off x="6013450" y="4143375"/>
            <a:ext cx="26955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a:solidFill>
                  <a:srgbClr val="FF0000"/>
                </a:solidFill>
                <a:latin typeface="Purisa" charset="0"/>
              </a:rPr>
              <a:t>The intersection of a street and an avenue is a </a:t>
            </a:r>
            <a:r>
              <a:rPr lang="en-US" altLang="x-none" u="sng">
                <a:solidFill>
                  <a:srgbClr val="FF0000"/>
                </a:solidFill>
                <a:latin typeface="Purisa" charset="0"/>
              </a:rPr>
              <a:t>corner</a:t>
            </a:r>
            <a:r>
              <a:rPr lang="en-US" altLang="x-none">
                <a:solidFill>
                  <a:srgbClr val="FF0000"/>
                </a:solidFill>
                <a:latin typeface="Purisa" charset="0"/>
              </a:rPr>
              <a:t>.</a:t>
            </a:r>
          </a:p>
        </p:txBody>
      </p:sp>
      <p:sp>
        <p:nvSpPr>
          <p:cNvPr id="824357"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cxnSp>
        <p:nvCxnSpPr>
          <p:cNvPr id="824352" name="AutoShape 32"/>
          <p:cNvCxnSpPr>
            <a:cxnSpLocks noChangeShapeType="1"/>
            <a:stCxn id="824351" idx="0"/>
            <a:endCxn id="824330" idx="3"/>
          </p:cNvCxnSpPr>
          <p:nvPr/>
        </p:nvCxnSpPr>
        <p:spPr bwMode="auto">
          <a:xfrm rot="5400000" flipH="1">
            <a:off x="5237956" y="2020094"/>
            <a:ext cx="1031875" cy="32146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435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435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9230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Walls</a:t>
            </a:r>
          </a:p>
        </p:txBody>
      </p:sp>
      <p:sp>
        <p:nvSpPr>
          <p:cNvPr id="826371"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2"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3"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4"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5"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6"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7"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8"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9"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0"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1"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2"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3"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4"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5"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6"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87"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88"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89"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90"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91"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92"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6393"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6395" name="Rectangle 27"/>
          <p:cNvSpPr>
            <a:spLocks noChangeArrowheads="1"/>
          </p:cNvSpPr>
          <p:nvPr/>
        </p:nvSpPr>
        <p:spPr bwMode="auto">
          <a:xfrm>
            <a:off x="1658938" y="1866900"/>
            <a:ext cx="4146550" cy="2487613"/>
          </a:xfrm>
          <a:prstGeom prst="rect">
            <a:avLst/>
          </a:prstGeom>
          <a:noFill/>
          <a:ln w="3672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396" name="Line 28"/>
          <p:cNvSpPr>
            <a:spLocks noChangeShapeType="1"/>
          </p:cNvSpPr>
          <p:nvPr/>
        </p:nvSpPr>
        <p:spPr bwMode="auto">
          <a:xfrm>
            <a:off x="3317875" y="2695575"/>
            <a:ext cx="1588" cy="830263"/>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7" name="Line 29"/>
          <p:cNvSpPr>
            <a:spLocks noChangeShapeType="1"/>
          </p:cNvSpPr>
          <p:nvPr/>
        </p:nvSpPr>
        <p:spPr bwMode="auto">
          <a:xfrm>
            <a:off x="3317875" y="3525838"/>
            <a:ext cx="1658938" cy="1587"/>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8" name="Line 30"/>
          <p:cNvSpPr>
            <a:spLocks noChangeShapeType="1"/>
          </p:cNvSpPr>
          <p:nvPr/>
        </p:nvSpPr>
        <p:spPr bwMode="auto">
          <a:xfrm>
            <a:off x="1658938" y="2695575"/>
            <a:ext cx="1658937" cy="1588"/>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9" name="Text Box 31"/>
          <p:cNvSpPr txBox="1">
            <a:spLocks noChangeArrowheads="1"/>
          </p:cNvSpPr>
          <p:nvPr/>
        </p:nvSpPr>
        <p:spPr bwMode="auto">
          <a:xfrm>
            <a:off x="6635750" y="4748213"/>
            <a:ext cx="207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a:solidFill>
                  <a:srgbClr val="FF0000"/>
                </a:solidFill>
                <a:latin typeface="Purisa" charset="0"/>
              </a:rPr>
              <a:t>Karel cannot move through walls.</a:t>
            </a:r>
          </a:p>
        </p:txBody>
      </p:sp>
      <p:cxnSp>
        <p:nvCxnSpPr>
          <p:cNvPr id="826400" name="AutoShape 32"/>
          <p:cNvCxnSpPr>
            <a:cxnSpLocks noChangeShapeType="1"/>
            <a:stCxn id="826399" idx="0"/>
          </p:cNvCxnSpPr>
          <p:nvPr/>
        </p:nvCxnSpPr>
        <p:spPr bwMode="auto">
          <a:xfrm rot="5400000" flipH="1">
            <a:off x="6300787" y="3376613"/>
            <a:ext cx="938213" cy="18049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6401"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6405"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3476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Computing is Everywhere</a:t>
            </a:r>
            <a:endParaRPr lang="en-US" altLang="x-none" dirty="0"/>
          </a:p>
        </p:txBody>
      </p:sp>
      <p:sp>
        <p:nvSpPr>
          <p:cNvPr id="800771" name="Rectangle 3"/>
          <p:cNvSpPr>
            <a:spLocks noGrp="1" noChangeArrowheads="1"/>
          </p:cNvSpPr>
          <p:nvPr>
            <p:ph type="body" idx="1"/>
          </p:nvPr>
        </p:nvSpPr>
        <p:spPr/>
        <p:txBody>
          <a:bodyPr/>
          <a:lstStyle/>
          <a:p>
            <a:r>
              <a:rPr lang="en-US" altLang="x-none" dirty="0" smtClean="0"/>
              <a:t>&gt; 3.5B users of the internet (</a:t>
            </a:r>
            <a:r>
              <a:rPr lang="en-US" altLang="x-none" dirty="0" err="1" smtClean="0"/>
              <a:t>internetlivestats.com</a:t>
            </a:r>
            <a:r>
              <a:rPr lang="en-US" altLang="x-none" dirty="0" smtClean="0"/>
              <a:t>)</a:t>
            </a:r>
          </a:p>
          <a:p>
            <a:r>
              <a:rPr lang="en-US" altLang="x-none" dirty="0" smtClean="0"/>
              <a:t>39% owned a smartphone in 2016 (</a:t>
            </a:r>
            <a:r>
              <a:rPr lang="en-US" altLang="x-none" dirty="0" err="1" smtClean="0"/>
              <a:t>strategyanalytics.com</a:t>
            </a:r>
            <a:r>
              <a:rPr lang="en-US" altLang="x-none" dirty="0" smtClean="0"/>
              <a:t>)</a:t>
            </a:r>
          </a:p>
          <a:p>
            <a:r>
              <a:rPr lang="en-US" altLang="x-none" dirty="0" smtClean="0"/>
              <a:t>A computer recently defeated the world-champion Go player</a:t>
            </a:r>
          </a:p>
          <a:p>
            <a:r>
              <a:rPr lang="en-US" altLang="x-none" dirty="0" smtClean="0"/>
              <a:t>Machine translation has taken dramatic leaps in the past year</a:t>
            </a:r>
            <a:endParaRPr lang="en-US" altLang="x-none" dirty="0"/>
          </a:p>
        </p:txBody>
      </p:sp>
    </p:spTree>
    <p:extLst>
      <p:ext uri="{BB962C8B-B14F-4D97-AF65-F5344CB8AC3E}">
        <p14:creationId xmlns:p14="http://schemas.microsoft.com/office/powerpoint/2010/main" val="50513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Beepers</a:t>
            </a:r>
          </a:p>
        </p:txBody>
      </p:sp>
      <p:sp>
        <p:nvSpPr>
          <p:cNvPr id="82841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3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4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844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844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44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7" name="Text Box 31"/>
          <p:cNvSpPr txBox="1">
            <a:spLocks noChangeArrowheads="1"/>
          </p:cNvSpPr>
          <p:nvPr/>
        </p:nvSpPr>
        <p:spPr bwMode="auto">
          <a:xfrm>
            <a:off x="6427788" y="3733800"/>
            <a:ext cx="228123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u="sng">
                <a:solidFill>
                  <a:srgbClr val="FF0000"/>
                </a:solidFill>
                <a:latin typeface="Purisa" charset="0"/>
              </a:rPr>
              <a:t>Beepers</a:t>
            </a:r>
            <a:r>
              <a:rPr lang="en-US" altLang="x-none">
                <a:solidFill>
                  <a:srgbClr val="FF0000"/>
                </a:solidFill>
                <a:latin typeface="Purisa" charset="0"/>
              </a:rPr>
              <a:t> mark locations in Karel's world. Karel can</a:t>
            </a:r>
            <a:br>
              <a:rPr lang="en-US" altLang="x-none">
                <a:solidFill>
                  <a:srgbClr val="FF0000"/>
                </a:solidFill>
                <a:latin typeface="Purisa" charset="0"/>
              </a:rPr>
            </a:br>
            <a:r>
              <a:rPr lang="en-US" altLang="x-none">
                <a:solidFill>
                  <a:srgbClr val="FF0000"/>
                </a:solidFill>
                <a:latin typeface="Purisa" charset="0"/>
              </a:rPr>
              <a:t>pick them up and</a:t>
            </a:r>
            <a:br>
              <a:rPr lang="en-US" altLang="x-none">
                <a:solidFill>
                  <a:srgbClr val="FF0000"/>
                </a:solidFill>
                <a:latin typeface="Purisa" charset="0"/>
              </a:rPr>
            </a:br>
            <a:r>
              <a:rPr lang="en-US" altLang="x-none">
                <a:solidFill>
                  <a:srgbClr val="FF0000"/>
                </a:solidFill>
                <a:latin typeface="Purisa" charset="0"/>
              </a:rPr>
              <a:t>put them down.</a:t>
            </a:r>
          </a:p>
        </p:txBody>
      </p:sp>
      <p:cxnSp>
        <p:nvCxnSpPr>
          <p:cNvPr id="828448" name="AutoShape 32"/>
          <p:cNvCxnSpPr>
            <a:cxnSpLocks noChangeShapeType="1"/>
            <a:stCxn id="828447" idx="0"/>
            <a:endCxn id="828452" idx="3"/>
          </p:cNvCxnSpPr>
          <p:nvPr/>
        </p:nvCxnSpPr>
        <p:spPr bwMode="auto">
          <a:xfrm rot="5400000" flipH="1">
            <a:off x="6276975" y="2441576"/>
            <a:ext cx="700087" cy="1884362"/>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8449"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845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8452" name="AutoShape 36"/>
          <p:cNvSpPr>
            <a:spLocks noChangeArrowheads="1"/>
          </p:cNvSpPr>
          <p:nvPr/>
        </p:nvSpPr>
        <p:spPr bwMode="auto">
          <a:xfrm>
            <a:off x="5105400" y="2743200"/>
            <a:ext cx="579438" cy="581025"/>
          </a:xfrm>
          <a:prstGeom prst="diamond">
            <a:avLst/>
          </a:prstGeom>
          <a:solidFill>
            <a:srgbClr val="FFD32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334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Karel Knows 4 Commands</a:t>
            </a:r>
            <a:endParaRPr lang="en-US" dirty="0"/>
          </a:p>
        </p:txBody>
      </p:sp>
      <p:pic>
        <p:nvPicPr>
          <p:cNvPr id="3" name="Picture 2"/>
          <p:cNvPicPr>
            <a:picLocks noChangeAspect="1"/>
          </p:cNvPicPr>
          <p:nvPr/>
        </p:nvPicPr>
        <p:blipFill>
          <a:blip r:embed="rId2"/>
          <a:stretch>
            <a:fillRect/>
          </a:stretch>
        </p:blipFill>
        <p:spPr>
          <a:xfrm>
            <a:off x="496239" y="2346404"/>
            <a:ext cx="2387600" cy="2400300"/>
          </a:xfrm>
          <a:prstGeom prst="rect">
            <a:avLst/>
          </a:prstGeom>
        </p:spPr>
      </p:pic>
      <p:sp>
        <p:nvSpPr>
          <p:cNvPr id="4" name="TextBox 3"/>
          <p:cNvSpPr txBox="1"/>
          <p:nvPr/>
        </p:nvSpPr>
        <p:spPr>
          <a:xfrm>
            <a:off x="4531893" y="1672929"/>
            <a:ext cx="1415772" cy="707886"/>
          </a:xfrm>
          <a:prstGeom prst="rect">
            <a:avLst/>
          </a:prstGeom>
          <a:noFill/>
        </p:spPr>
        <p:txBody>
          <a:bodyPr wrap="none" rtlCol="0">
            <a:spAutoFit/>
          </a:bodyPr>
          <a:lstStyle/>
          <a:p>
            <a:r>
              <a:rPr lang="en-US" sz="4000" dirty="0" smtClean="0">
                <a:latin typeface="Courier"/>
                <a:cs typeface="Courier"/>
              </a:rPr>
              <a:t>move</a:t>
            </a:r>
            <a:endParaRPr lang="en-US" sz="4000" dirty="0">
              <a:latin typeface="Courier"/>
              <a:cs typeface="Courier"/>
            </a:endParaRPr>
          </a:p>
        </p:txBody>
      </p:sp>
      <p:sp>
        <p:nvSpPr>
          <p:cNvPr id="5" name="TextBox 4"/>
          <p:cNvSpPr txBox="1"/>
          <p:nvPr/>
        </p:nvSpPr>
        <p:spPr>
          <a:xfrm>
            <a:off x="4503075" y="2550936"/>
            <a:ext cx="2646878" cy="707886"/>
          </a:xfrm>
          <a:prstGeom prst="rect">
            <a:avLst/>
          </a:prstGeom>
          <a:noFill/>
        </p:spPr>
        <p:txBody>
          <a:bodyPr wrap="none" rtlCol="0">
            <a:spAutoFit/>
          </a:bodyPr>
          <a:lstStyle/>
          <a:p>
            <a:r>
              <a:rPr lang="en-US" sz="4000" dirty="0" err="1" smtClean="0">
                <a:latin typeface="Courier"/>
                <a:cs typeface="Courier"/>
              </a:rPr>
              <a:t>turnLeft</a:t>
            </a:r>
            <a:endParaRPr lang="en-US" sz="4000" dirty="0">
              <a:latin typeface="Courier"/>
              <a:cs typeface="Courier"/>
            </a:endParaRPr>
          </a:p>
        </p:txBody>
      </p:sp>
      <p:sp>
        <p:nvSpPr>
          <p:cNvPr id="6" name="TextBox 5"/>
          <p:cNvSpPr txBox="1"/>
          <p:nvPr/>
        </p:nvSpPr>
        <p:spPr>
          <a:xfrm>
            <a:off x="4514422" y="3489411"/>
            <a:ext cx="2954655" cy="707886"/>
          </a:xfrm>
          <a:prstGeom prst="rect">
            <a:avLst/>
          </a:prstGeom>
          <a:noFill/>
        </p:spPr>
        <p:txBody>
          <a:bodyPr wrap="none" rtlCol="0">
            <a:spAutoFit/>
          </a:bodyPr>
          <a:lstStyle/>
          <a:p>
            <a:r>
              <a:rPr lang="en-US" sz="4000" dirty="0" err="1" smtClean="0">
                <a:latin typeface="Courier"/>
                <a:cs typeface="Courier"/>
              </a:rPr>
              <a:t>putBeeper</a:t>
            </a:r>
            <a:endParaRPr lang="en-US" sz="4000" dirty="0">
              <a:latin typeface="Courier"/>
              <a:cs typeface="Courier"/>
            </a:endParaRPr>
          </a:p>
        </p:txBody>
      </p:sp>
      <p:sp>
        <p:nvSpPr>
          <p:cNvPr id="7" name="TextBox 6"/>
          <p:cNvSpPr txBox="1"/>
          <p:nvPr/>
        </p:nvSpPr>
        <p:spPr>
          <a:xfrm>
            <a:off x="4525769" y="4508509"/>
            <a:ext cx="3262432" cy="707886"/>
          </a:xfrm>
          <a:prstGeom prst="rect">
            <a:avLst/>
          </a:prstGeom>
          <a:noFill/>
        </p:spPr>
        <p:txBody>
          <a:bodyPr wrap="none" rtlCol="0">
            <a:spAutoFit/>
          </a:bodyPr>
          <a:lstStyle/>
          <a:p>
            <a:r>
              <a:rPr lang="en-US" sz="4000" dirty="0" err="1" smtClean="0">
                <a:latin typeface="Courier"/>
                <a:cs typeface="Courier"/>
              </a:rPr>
              <a:t>pickBeeper</a:t>
            </a:r>
            <a:endParaRPr lang="en-US" sz="4000" dirty="0">
              <a:latin typeface="Courier"/>
              <a:cs typeface="Courier"/>
            </a:endParaRPr>
          </a:p>
        </p:txBody>
      </p:sp>
    </p:spTree>
    <p:extLst>
      <p:ext uri="{BB962C8B-B14F-4D97-AF65-F5344CB8AC3E}">
        <p14:creationId xmlns:p14="http://schemas.microsoft.com/office/powerpoint/2010/main" val="149388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r>
              <a:rPr lang="en-US" altLang="x-none"/>
              <a:t>Karel commands: move</a:t>
            </a:r>
          </a:p>
        </p:txBody>
      </p:sp>
      <p:sp>
        <p:nvSpPr>
          <p:cNvPr id="832515"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smtClean="0">
                <a:latin typeface="Consolas" charset="0"/>
              </a:rPr>
              <a:t>move</a:t>
            </a:r>
            <a:r>
              <a:rPr lang="en-US" altLang="x-none" dirty="0" smtClean="0"/>
              <a:t> makes Karel move forward </a:t>
            </a:r>
            <a:r>
              <a:rPr lang="en-US" altLang="x-none" dirty="0"/>
              <a:t>one square in the direction </a:t>
            </a:r>
            <a:r>
              <a:rPr lang="en-US" altLang="x-none" dirty="0" smtClean="0"/>
              <a:t>it is </a:t>
            </a:r>
            <a:r>
              <a:rPr lang="en-US" altLang="x-none" dirty="0"/>
              <a:t>facing.</a:t>
            </a:r>
          </a:p>
        </p:txBody>
      </p:sp>
      <p:sp>
        <p:nvSpPr>
          <p:cNvPr id="832516"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7"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8"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9"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0"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1"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2"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3"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4"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5"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6"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7"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8" name="Rectangle 16"/>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9" name="Rectangle 17"/>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30" name="Rectangle 18"/>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31" name="Rectangle 19"/>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2532" name="Rectangle 20"/>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2533" name="Rectangle 21"/>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2534" name="Rectangle 22"/>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2535" name="Rectangle 23"/>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2536" name="Rectangle 24"/>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2537" name="Rectangle 25"/>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2538" name="Rectangle 26"/>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2540" name="Rectangle 28"/>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2541" name="Line 29"/>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2" name="Line 30"/>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3" name="Line 31"/>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4" name="Text Box 32"/>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2545" name="Line 33"/>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7" name="Rectangle 35"/>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2550" name="Rectangle 38"/>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pic>
        <p:nvPicPr>
          <p:cNvPr id="832549"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3575050"/>
            <a:ext cx="581025" cy="679450"/>
          </a:xfrm>
          <a:prstGeom prst="rect">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2551" name="AutoShape 39"/>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rgbClr val="000000"/>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50465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2.5E-6 -4.67839E-6 L 0.09323 -4.67839E-6 " pathEditMode="relative" rAng="0" ptsTypes="AA">
                                      <p:cBhvr>
                                        <p:cTn id="6" dur="1000" fill="hold"/>
                                        <p:tgtEl>
                                          <p:spTgt spid="832549"/>
                                        </p:tgtEl>
                                        <p:attrNameLst>
                                          <p:attrName>ppt_x</p:attrName>
                                          <p:attrName>ppt_y</p:attrName>
                                        </p:attrNameLst>
                                      </p:cBhvr>
                                      <p:rCtr x="4653"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3" presetClass="path" presetSubtype="0" accel="50000" decel="50000" fill="hold" nodeType="clickEffect">
                                  <p:stCondLst>
                                    <p:cond delay="0"/>
                                  </p:stCondLst>
                                  <p:childTnLst>
                                    <p:animMotion origin="layout" path="M 0.09323 -4.67839E-6 L 0.18489 -4.67839E-6 " pathEditMode="relative" rAng="0" ptsTypes="AA">
                                      <p:cBhvr>
                                        <p:cTn id="10" dur="1000" fill="hold"/>
                                        <p:tgtEl>
                                          <p:spTgt spid="832549"/>
                                        </p:tgtEl>
                                        <p:attrNameLst>
                                          <p:attrName>ppt_x</p:attrName>
                                          <p:attrName>ppt_y</p:attrName>
                                        </p:attrNameLst>
                                      </p:cBhvr>
                                      <p:rCtr x="4583"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0.18489 -4.67839E-6 L 0.27656 -4.67839E-6 " pathEditMode="relative" rAng="0" ptsTypes="AA">
                                      <p:cBhvr>
                                        <p:cTn id="14" dur="1000" fill="hold"/>
                                        <p:tgtEl>
                                          <p:spTgt spid="832549"/>
                                        </p:tgtEl>
                                        <p:attrNameLst>
                                          <p:attrName>ppt_x</p:attrName>
                                          <p:attrName>ppt_y</p:attrName>
                                        </p:attrNameLst>
                                      </p:cBhvr>
                                      <p:rCtr x="4583"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63" presetClass="path" presetSubtype="0" accel="50000" decel="50000" fill="hold" nodeType="clickEffect">
                                  <p:stCondLst>
                                    <p:cond delay="0"/>
                                  </p:stCondLst>
                                  <p:childTnLst>
                                    <p:animMotion origin="layout" path="M 0.27656 -4.67839E-6 L 0.36823 -4.67839E-6 " pathEditMode="relative" rAng="0" ptsTypes="AA">
                                      <p:cBhvr>
                                        <p:cTn id="18" dur="1000" fill="hold"/>
                                        <p:tgtEl>
                                          <p:spTgt spid="832549"/>
                                        </p:tgtEl>
                                        <p:attrNameLst>
                                          <p:attrName>ppt_x</p:attrName>
                                          <p:attrName>ppt_y</p:attrName>
                                        </p:attrNameLst>
                                      </p:cBhvr>
                                      <p:rCtr x="4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en-US" altLang="x-none"/>
              <a:t>Commands: turnLeft</a:t>
            </a:r>
          </a:p>
        </p:txBody>
      </p:sp>
      <p:sp>
        <p:nvSpPr>
          <p:cNvPr id="833539"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turnLeft</a:t>
            </a:r>
            <a:r>
              <a:rPr lang="en-US" altLang="x-none" dirty="0" smtClean="0"/>
              <a:t> makes </a:t>
            </a:r>
            <a:r>
              <a:rPr lang="en-US" altLang="x-none" dirty="0"/>
              <a:t>Karel </a:t>
            </a:r>
            <a:r>
              <a:rPr lang="en-US" altLang="x-none" dirty="0" smtClean="0"/>
              <a:t>rotate </a:t>
            </a:r>
            <a:r>
              <a:rPr lang="en-US" altLang="x-none" dirty="0"/>
              <a:t>90° counter-clockwise.</a:t>
            </a:r>
          </a:p>
          <a:p>
            <a:pPr lvl="1"/>
            <a:r>
              <a:rPr lang="en-US" altLang="x-none" dirty="0"/>
              <a:t>There is no </a:t>
            </a:r>
            <a:r>
              <a:rPr lang="en-US" altLang="x-none" dirty="0" err="1">
                <a:latin typeface="Consolas" charset="0"/>
              </a:rPr>
              <a:t>turnRight</a:t>
            </a:r>
            <a:r>
              <a:rPr lang="en-US" altLang="x-none" dirty="0"/>
              <a:t> command.  </a:t>
            </a:r>
            <a:r>
              <a:rPr lang="en-US" altLang="x-none" dirty="0">
                <a:solidFill>
                  <a:schemeClr val="bg2"/>
                </a:solidFill>
              </a:rPr>
              <a:t>(Why not?)</a:t>
            </a:r>
          </a:p>
        </p:txBody>
      </p:sp>
      <p:sp>
        <p:nvSpPr>
          <p:cNvPr id="833540"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1"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2"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3"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4"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5"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6"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7"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8"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9"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0"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1"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3" name="Rectangle 17"/>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4" name="Rectangle 18"/>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5" name="Rectangle 19"/>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3556" name="Rectangle 20"/>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3557" name="Rectangle 21"/>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3558" name="Rectangle 22"/>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3559" name="Rectangle 23"/>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3560" name="Rectangle 24"/>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3561" name="Rectangle 25"/>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3562" name="Rectangle 26"/>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3564" name="Rectangle 28"/>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3565" name="Line 29"/>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6" name="Line 30"/>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7" name="Line 31"/>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8" name="Text Box 32"/>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3569" name="Line 33"/>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71" name="Rectangle 35"/>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3573" name="Rectangle 37"/>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75" name="AutoShape 39"/>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3574"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581025" cy="679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3577" name="Rectangle 41"/>
          <p:cNvSpPr>
            <a:spLocks noChangeArrowheads="1"/>
          </p:cNvSpPr>
          <p:nvPr/>
        </p:nvSpPr>
        <p:spPr bwMode="auto">
          <a:xfrm>
            <a:off x="4973638" y="3524250"/>
            <a:ext cx="830262"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39"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turnLeft</a:t>
            </a:r>
            <a:endParaRPr lang="en-US" altLang="x-none" sz="2500" b="1" dirty="0" smtClean="0">
              <a:solidFill>
                <a:srgbClr val="000000"/>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1303645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5400000">
                                      <p:cBhvr>
                                        <p:cTn id="6" dur="1000" fill="hold"/>
                                        <p:tgtEl>
                                          <p:spTgt spid="833574"/>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nodeType="clickEffect">
                                  <p:stCondLst>
                                    <p:cond delay="0"/>
                                  </p:stCondLst>
                                  <p:childTnLst>
                                    <p:animRot by="-5400000">
                                      <p:cBhvr>
                                        <p:cTn id="10" dur="1000" fill="hold"/>
                                        <p:tgtEl>
                                          <p:spTgt spid="833574"/>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mph" presetSubtype="0" fill="hold" nodeType="clickEffect">
                                  <p:stCondLst>
                                    <p:cond delay="0"/>
                                  </p:stCondLst>
                                  <p:childTnLst>
                                    <p:animRot by="-5400000">
                                      <p:cBhvr>
                                        <p:cTn id="14" dur="1000" fill="hold"/>
                                        <p:tgtEl>
                                          <p:spTgt spid="833574"/>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mph" presetSubtype="0" fill="hold" nodeType="clickEffect">
                                  <p:stCondLst>
                                    <p:cond delay="0"/>
                                  </p:stCondLst>
                                  <p:childTnLst>
                                    <p:animRot by="-5400000">
                                      <p:cBhvr>
                                        <p:cTn id="18" dur="1000" fill="hold"/>
                                        <p:tgtEl>
                                          <p:spTgt spid="833574"/>
                                        </p:tgtEl>
                                        <p:attrNameLst>
                                          <p:attrName>r</p:attrName>
                                        </p:attrNameLst>
                                      </p:cBhvr>
                                    </p:animRo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mph" presetSubtype="0" fill="hold" nodeType="clickEffect">
                                  <p:stCondLst>
                                    <p:cond delay="0"/>
                                  </p:stCondLst>
                                  <p:childTnLst>
                                    <p:animRot by="-5400000">
                                      <p:cBhvr>
                                        <p:cTn id="22" dur="1000" fill="hold"/>
                                        <p:tgtEl>
                                          <p:spTgt spid="833574"/>
                                        </p:tgtEl>
                                        <p:attrNameLst>
                                          <p:attrName>r</p:attrName>
                                        </p:attrNameLst>
                                      </p:cBhvr>
                                    </p:animRot>
                                  </p:childTnLst>
                                </p:cTn>
                              </p:par>
                            </p:childTnLst>
                          </p:cTn>
                        </p:par>
                      </p:childTnLst>
                    </p:cTn>
                  </p:par>
                  <p:par>
                    <p:cTn id="23" fill="hold" nodeType="clickPar">
                      <p:stCondLst>
                        <p:cond delay="indefinite"/>
                      </p:stCondLst>
                      <p:childTnLst>
                        <p:par>
                          <p:cTn id="24" fill="hold" nodeType="withGroup">
                            <p:stCondLst>
                              <p:cond delay="0"/>
                            </p:stCondLst>
                            <p:childTnLst>
                              <p:par>
                                <p:cTn id="25" presetID="64" presetClass="path" presetSubtype="0" accel="50000" decel="50000" fill="hold" nodeType="clickEffect">
                                  <p:stCondLst>
                                    <p:cond delay="0"/>
                                  </p:stCondLst>
                                  <p:childTnLst>
                                    <p:animMotion origin="layout" path="M -4.16667E-6 -4.67839E-6 L -4.16667E-6 -0.12725 " pathEditMode="relative" rAng="0" ptsTypes="AA">
                                      <p:cBhvr>
                                        <p:cTn id="26" dur="2000" fill="hold"/>
                                        <p:tgtEl>
                                          <p:spTgt spid="833574"/>
                                        </p:tgtEl>
                                        <p:attrNameLst>
                                          <p:attrName>ppt_x</p:attrName>
                                          <p:attrName>ppt_y</p:attrName>
                                        </p:attrNameLst>
                                      </p:cBhvr>
                                      <p:rCtr x="0" y="-6363"/>
                                    </p:animMotion>
                                  </p:childTnLst>
                                </p:cTn>
                              </p:par>
                              <p:par>
                                <p:cTn id="27" presetID="10" presetClass="entr" presetSubtype="0" fill="hold" grpId="0" nodeType="withEffect">
                                  <p:stCondLst>
                                    <p:cond delay="0"/>
                                  </p:stCondLst>
                                  <p:childTnLst>
                                    <p:set>
                                      <p:cBhvr>
                                        <p:cTn id="28" dur="1" fill="hold">
                                          <p:stCondLst>
                                            <p:cond delay="0"/>
                                          </p:stCondLst>
                                        </p:cTn>
                                        <p:tgtEl>
                                          <p:spTgt spid="833577"/>
                                        </p:tgtEl>
                                        <p:attrNameLst>
                                          <p:attrName>style.visibility</p:attrName>
                                        </p:attrNameLst>
                                      </p:cBhvr>
                                      <p:to>
                                        <p:strVal val="visible"/>
                                      </p:to>
                                    </p:set>
                                    <p:animEffect transition="in" filter="fade">
                                      <p:cBhvr>
                                        <p:cTn id="29" dur="2000"/>
                                        <p:tgtEl>
                                          <p:spTgt spid="833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en-US" altLang="x-none"/>
              <a:t>Commands: pickBeeper</a:t>
            </a:r>
          </a:p>
        </p:txBody>
      </p:sp>
      <p:sp>
        <p:nvSpPr>
          <p:cNvPr id="835587"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pickBeeper</a:t>
            </a:r>
            <a:r>
              <a:rPr lang="en-US" altLang="x-none" dirty="0" smtClean="0"/>
              <a:t> makes Karel pick up the beeper at the current corner.  Karel </a:t>
            </a:r>
            <a:r>
              <a:rPr lang="en-US" altLang="x-none" dirty="0"/>
              <a:t>can hold multiple beepers at a time in </a:t>
            </a:r>
            <a:r>
              <a:rPr lang="en-US" altLang="x-none" dirty="0" smtClean="0"/>
              <a:t>its "beeper </a:t>
            </a:r>
            <a:r>
              <a:rPr lang="en-US" altLang="x-none" dirty="0"/>
              <a:t>bag".</a:t>
            </a:r>
          </a:p>
        </p:txBody>
      </p:sp>
      <p:sp>
        <p:nvSpPr>
          <p:cNvPr id="835588"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89"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0"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1"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2"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3"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4"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5"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6"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7"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8"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9"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0"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5603"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560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560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560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560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560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560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5610" name="Rectangle 26"/>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5611" name="Line 27"/>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2" name="Line 28"/>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3" name="Line 29"/>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4" name="Text Box 30"/>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5615" name="Line 31"/>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5618" name="Rectangle 34"/>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19" name="AutoShape 35"/>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5620"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50" y="2743200"/>
            <a:ext cx="6794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5621" name="Rectangle 37"/>
          <p:cNvSpPr>
            <a:spLocks noChangeArrowheads="1"/>
          </p:cNvSpPr>
          <p:nvPr/>
        </p:nvSpPr>
        <p:spPr bwMode="auto">
          <a:xfrm>
            <a:off x="4953000" y="3517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38"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pickBeeper</a:t>
            </a:r>
            <a:endParaRPr lang="en-US" altLang="x-none" sz="2500" b="1" dirty="0" smtClean="0">
              <a:solidFill>
                <a:srgbClr val="000000"/>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1747802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0" fill="hold" grpId="0" nodeType="clickEffect">
                                  <p:stCondLst>
                                    <p:cond delay="0"/>
                                  </p:stCondLst>
                                  <p:childTnLst>
                                    <p:anim calcmode="lin" valueType="num">
                                      <p:cBhvr>
                                        <p:cTn id="6" dur="2000"/>
                                        <p:tgtEl>
                                          <p:spTgt spid="835619"/>
                                        </p:tgtEl>
                                        <p:attrNameLst>
                                          <p:attrName>ppt_w</p:attrName>
                                        </p:attrNameLst>
                                      </p:cBhvr>
                                      <p:tavLst>
                                        <p:tav tm="0">
                                          <p:val>
                                            <p:strVal val="ppt_w"/>
                                          </p:val>
                                        </p:tav>
                                        <p:tav tm="100000">
                                          <p:val>
                                            <p:fltVal val="0"/>
                                          </p:val>
                                        </p:tav>
                                      </p:tavLst>
                                    </p:anim>
                                    <p:anim calcmode="lin" valueType="num">
                                      <p:cBhvr>
                                        <p:cTn id="7" dur="2000"/>
                                        <p:tgtEl>
                                          <p:spTgt spid="835619"/>
                                        </p:tgtEl>
                                        <p:attrNameLst>
                                          <p:attrName>ppt_h</p:attrName>
                                        </p:attrNameLst>
                                      </p:cBhvr>
                                      <p:tavLst>
                                        <p:tav tm="0">
                                          <p:val>
                                            <p:strVal val="ppt_h"/>
                                          </p:val>
                                        </p:tav>
                                        <p:tav tm="100000">
                                          <p:val>
                                            <p:fltVal val="0"/>
                                          </p:val>
                                        </p:tav>
                                      </p:tavLst>
                                    </p:anim>
                                    <p:animEffect transition="out" filter="fade">
                                      <p:cBhvr>
                                        <p:cTn id="8" dur="2000"/>
                                        <p:tgtEl>
                                          <p:spTgt spid="835619"/>
                                        </p:tgtEl>
                                      </p:cBhvr>
                                    </p:animEffect>
                                    <p:set>
                                      <p:cBhvr>
                                        <p:cTn id="9" dur="1" fill="hold">
                                          <p:stCondLst>
                                            <p:cond delay="1999"/>
                                          </p:stCondLst>
                                        </p:cTn>
                                        <p:tgtEl>
                                          <p:spTgt spid="8356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r>
              <a:rPr lang="en-US" altLang="x-none"/>
              <a:t>Commands: putBeeper</a:t>
            </a:r>
          </a:p>
        </p:txBody>
      </p:sp>
      <p:sp>
        <p:nvSpPr>
          <p:cNvPr id="834563"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putBeeper</a:t>
            </a:r>
            <a:r>
              <a:rPr lang="en-US" altLang="x-none" dirty="0" smtClean="0"/>
              <a:t> makes Karel put a </a:t>
            </a:r>
            <a:r>
              <a:rPr lang="en-US" altLang="x-none" dirty="0"/>
              <a:t>beeper down </a:t>
            </a:r>
            <a:r>
              <a:rPr lang="en-US" altLang="x-none" dirty="0" smtClean="0"/>
              <a:t>at its current </a:t>
            </a:r>
            <a:r>
              <a:rPr lang="en-US" altLang="x-none" dirty="0"/>
              <a:t>location.</a:t>
            </a:r>
          </a:p>
          <a:p>
            <a:pPr lvl="2"/>
            <a:r>
              <a:rPr lang="en-US" altLang="x-none" dirty="0" err="1">
                <a:latin typeface="Consolas" charset="0"/>
              </a:rPr>
              <a:t>pickBeeper</a:t>
            </a:r>
            <a:r>
              <a:rPr lang="en-US" altLang="x-none" dirty="0"/>
              <a:t> and </a:t>
            </a:r>
            <a:r>
              <a:rPr lang="en-US" altLang="x-none" dirty="0" err="1">
                <a:latin typeface="Consolas" charset="0"/>
              </a:rPr>
              <a:t>putBeeper</a:t>
            </a:r>
            <a:r>
              <a:rPr lang="en-US" altLang="x-none" dirty="0"/>
              <a:t> are used to move beepers around.</a:t>
            </a:r>
          </a:p>
        </p:txBody>
      </p:sp>
      <p:sp>
        <p:nvSpPr>
          <p:cNvPr id="834564"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5"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6"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7"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8"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9"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0"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1"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2"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3"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4"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5"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457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458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458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458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458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458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458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4586" name="Rectangle 26"/>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4587" name="Line 27"/>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88" name="Line 28"/>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89" name="Line 29"/>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90" name="Text Box 30"/>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4591" name="Line 31"/>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92"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putBeeper</a:t>
            </a:r>
            <a:endParaRPr lang="en-US" altLang="x-none" sz="2500" b="1" dirty="0">
              <a:solidFill>
                <a:srgbClr val="000000"/>
              </a:solidFill>
              <a:latin typeface="Consolas" charset="0"/>
            </a:endParaRPr>
          </a:p>
        </p:txBody>
      </p:sp>
      <p:sp>
        <p:nvSpPr>
          <p:cNvPr id="83459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4594" name="Rectangle 34"/>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95" name="AutoShape 35"/>
          <p:cNvSpPr>
            <a:spLocks noChangeArrowheads="1"/>
          </p:cNvSpPr>
          <p:nvPr/>
        </p:nvSpPr>
        <p:spPr bwMode="auto">
          <a:xfrm>
            <a:off x="34639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4597"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6794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4598" name="Rectangle 38"/>
          <p:cNvSpPr>
            <a:spLocks noChangeArrowheads="1"/>
          </p:cNvSpPr>
          <p:nvPr/>
        </p:nvSpPr>
        <p:spPr bwMode="auto">
          <a:xfrm>
            <a:off x="4953000" y="3517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Tree>
    <p:extLst>
      <p:ext uri="{BB962C8B-B14F-4D97-AF65-F5344CB8AC3E}">
        <p14:creationId xmlns:p14="http://schemas.microsoft.com/office/powerpoint/2010/main" val="2032369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5400000">
                                      <p:cBhvr>
                                        <p:cTn id="6" dur="1000" fill="hold"/>
                                        <p:tgtEl>
                                          <p:spTgt spid="834597"/>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77778E-6 3.59093E-6 L -0.08715 3.59093E-6 " pathEditMode="relative" rAng="0" ptsTypes="AA">
                                      <p:cBhvr>
                                        <p:cTn id="10" dur="1000" fill="hold"/>
                                        <p:tgtEl>
                                          <p:spTgt spid="834597"/>
                                        </p:tgtEl>
                                        <p:attrNameLst>
                                          <p:attrName>ppt_x</p:attrName>
                                          <p:attrName>ppt_y</p:attrName>
                                        </p:attrNameLst>
                                      </p:cBhvr>
                                      <p:rCtr x="-4358"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path" presetSubtype="0" accel="50000" decel="50000" fill="hold" nodeType="clickEffect">
                                  <p:stCondLst>
                                    <p:cond delay="0"/>
                                  </p:stCondLst>
                                  <p:childTnLst>
                                    <p:animMotion origin="layout" path="M -0.08715 3.59093E-6 L -0.17882 3.59093E-6 " pathEditMode="relative" rAng="0" ptsTypes="AA">
                                      <p:cBhvr>
                                        <p:cTn id="14" dur="1000" fill="hold"/>
                                        <p:tgtEl>
                                          <p:spTgt spid="834597"/>
                                        </p:tgtEl>
                                        <p:attrNameLst>
                                          <p:attrName>ppt_x</p:attrName>
                                          <p:attrName>ppt_y</p:attrName>
                                        </p:attrNameLst>
                                      </p:cBhvr>
                                      <p:rCtr x="-4583"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834595"/>
                                        </p:tgtEl>
                                        <p:attrNameLst>
                                          <p:attrName>style.visibility</p:attrName>
                                        </p:attrNameLst>
                                      </p:cBhvr>
                                      <p:to>
                                        <p:strVal val="visible"/>
                                      </p:to>
                                    </p:set>
                                    <p:anim calcmode="lin" valueType="num">
                                      <p:cBhvr>
                                        <p:cTn id="19" dur="2000" fill="hold"/>
                                        <p:tgtEl>
                                          <p:spTgt spid="834595"/>
                                        </p:tgtEl>
                                        <p:attrNameLst>
                                          <p:attrName>ppt_w</p:attrName>
                                        </p:attrNameLst>
                                      </p:cBhvr>
                                      <p:tavLst>
                                        <p:tav tm="0">
                                          <p:val>
                                            <p:fltVal val="0"/>
                                          </p:val>
                                        </p:tav>
                                        <p:tav tm="100000">
                                          <p:val>
                                            <p:strVal val="#ppt_w"/>
                                          </p:val>
                                        </p:tav>
                                      </p:tavLst>
                                    </p:anim>
                                    <p:anim calcmode="lin" valueType="num">
                                      <p:cBhvr>
                                        <p:cTn id="20" dur="2000" fill="hold"/>
                                        <p:tgtEl>
                                          <p:spTgt spid="834595"/>
                                        </p:tgtEl>
                                        <p:attrNameLst>
                                          <p:attrName>ppt_h</p:attrName>
                                        </p:attrNameLst>
                                      </p:cBhvr>
                                      <p:tavLst>
                                        <p:tav tm="0">
                                          <p:val>
                                            <p:fltVal val="0"/>
                                          </p:val>
                                        </p:tav>
                                        <p:tav tm="100000">
                                          <p:val>
                                            <p:strVal val="#ppt_h"/>
                                          </p:val>
                                        </p:tav>
                                      </p:tavLst>
                                    </p:anim>
                                    <p:animEffect transition="in" filter="fade">
                                      <p:cBhvr>
                                        <p:cTn id="21" dur="2000"/>
                                        <p:tgtEl>
                                          <p:spTgt spid="834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9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Karel Program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752600"/>
            <a:ext cx="5511800" cy="4279900"/>
          </a:xfrm>
          <a:prstGeom prst="rect">
            <a:avLst/>
          </a:prstGeom>
        </p:spPr>
      </p:pic>
    </p:spTree>
    <p:extLst>
      <p:ext uri="{BB962C8B-B14F-4D97-AF65-F5344CB8AC3E}">
        <p14:creationId xmlns:p14="http://schemas.microsoft.com/office/powerpoint/2010/main" val="744877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Karel Program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50" y="1828800"/>
            <a:ext cx="5118100" cy="4051300"/>
          </a:xfrm>
          <a:prstGeom prst="rect">
            <a:avLst/>
          </a:prstGeom>
        </p:spPr>
      </p:pic>
    </p:spTree>
    <p:extLst>
      <p:ext uri="{BB962C8B-B14F-4D97-AF65-F5344CB8AC3E}">
        <p14:creationId xmlns:p14="http://schemas.microsoft.com/office/powerpoint/2010/main" val="1826940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Karel Summary</a:t>
            </a:r>
            <a:endParaRPr lang="en-US" dirty="0"/>
          </a:p>
        </p:txBody>
      </p:sp>
      <p:sp>
        <p:nvSpPr>
          <p:cNvPr id="3" name="Content Placeholder 2"/>
          <p:cNvSpPr>
            <a:spLocks noGrp="1"/>
          </p:cNvSpPr>
          <p:nvPr>
            <p:ph idx="1"/>
          </p:nvPr>
        </p:nvSpPr>
        <p:spPr/>
        <p:txBody>
          <a:bodyPr/>
          <a:lstStyle/>
          <a:p>
            <a:r>
              <a:rPr lang="en-US" dirty="0" smtClean="0"/>
              <a:t>Karel lives in a grid world with walls and beepers.</a:t>
            </a:r>
          </a:p>
          <a:p>
            <a:r>
              <a:rPr lang="en-US" dirty="0" smtClean="0"/>
              <a:t>4 commands: </a:t>
            </a:r>
            <a:r>
              <a:rPr lang="en-US" b="1" dirty="0" smtClean="0"/>
              <a:t>move</a:t>
            </a:r>
            <a:r>
              <a:rPr lang="en-US" dirty="0" smtClean="0"/>
              <a:t>, </a:t>
            </a:r>
            <a:r>
              <a:rPr lang="en-US" b="1" dirty="0" err="1" smtClean="0"/>
              <a:t>turnLeft</a:t>
            </a:r>
            <a:r>
              <a:rPr lang="en-US" dirty="0" smtClean="0"/>
              <a:t>, </a:t>
            </a:r>
            <a:r>
              <a:rPr lang="en-US" b="1" dirty="0" err="1" smtClean="0"/>
              <a:t>pickBeeper</a:t>
            </a:r>
            <a:r>
              <a:rPr lang="en-US" dirty="0" smtClean="0"/>
              <a:t> and </a:t>
            </a:r>
            <a:r>
              <a:rPr lang="en-US" b="1" dirty="0" err="1" smtClean="0"/>
              <a:t>putBeeper</a:t>
            </a:r>
            <a:r>
              <a:rPr lang="en-US" dirty="0" smtClean="0"/>
              <a:t>.</a:t>
            </a:r>
          </a:p>
          <a:p>
            <a:r>
              <a:rPr lang="en-US" dirty="0" smtClean="0"/>
              <a:t>Seems simple; but you can do amazing things with Karel!</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71800"/>
            <a:ext cx="2782044" cy="3259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33916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smtClean="0"/>
              <a:t>Wrap-up</a:t>
            </a:r>
            <a:endParaRPr lang="en-US" altLang="x-none" dirty="0"/>
          </a:p>
        </p:txBody>
      </p:sp>
      <p:sp>
        <p:nvSpPr>
          <p:cNvPr id="800771" name="Rectangle 3"/>
          <p:cNvSpPr>
            <a:spLocks noGrp="1" noChangeArrowheads="1"/>
          </p:cNvSpPr>
          <p:nvPr>
            <p:ph type="body" idx="1"/>
          </p:nvPr>
        </p:nvSpPr>
        <p:spPr/>
        <p:txBody>
          <a:bodyPr/>
          <a:lstStyle/>
          <a:p>
            <a:pPr lvl="0"/>
            <a:r>
              <a:rPr lang="en-US" altLang="x-none" sz="3600" dirty="0" smtClean="0"/>
              <a:t>Introduction   </a:t>
            </a:r>
            <a:r>
              <a:rPr lang="en-US" altLang="x-none" sz="3600" b="1" dirty="0" smtClean="0">
                <a:latin typeface="Calibri" charset="0"/>
                <a:sym typeface="Symbol" charset="2"/>
              </a:rPr>
              <a:t>√</a:t>
            </a:r>
            <a:endParaRPr lang="en-US" altLang="x-none" sz="3600" dirty="0" smtClean="0"/>
          </a:p>
          <a:p>
            <a:pPr lvl="0"/>
            <a:r>
              <a:rPr lang="en-US" altLang="x-none" sz="3600" dirty="0" smtClean="0"/>
              <a:t>Course Policies   </a:t>
            </a:r>
            <a:r>
              <a:rPr lang="en-US" altLang="x-none" sz="3600" b="1" dirty="0" smtClean="0">
                <a:latin typeface="Calibri" charset="0"/>
                <a:sym typeface="Symbol" charset="2"/>
              </a:rPr>
              <a:t>√</a:t>
            </a:r>
            <a:endParaRPr lang="en-US" altLang="x-none" sz="3600" dirty="0" smtClean="0"/>
          </a:p>
          <a:p>
            <a:r>
              <a:rPr lang="en-US" altLang="x-none" sz="3600" dirty="0" smtClean="0"/>
              <a:t>Meet Karel the Robot           </a:t>
            </a:r>
            <a:r>
              <a:rPr lang="en-US" altLang="x-none" sz="3600" b="1" dirty="0" smtClean="0">
                <a:latin typeface="Calibri" charset="0"/>
                <a:sym typeface="Symbol" charset="2"/>
              </a:rPr>
              <a:t>√</a:t>
            </a:r>
            <a:endParaRPr lang="en-US" altLang="x-none" sz="3600" dirty="0" smtClean="0"/>
          </a:p>
          <a:p>
            <a:endParaRPr lang="en-US" altLang="x-none" sz="3600" dirty="0"/>
          </a:p>
          <a:p>
            <a:endParaRPr lang="en-US" altLang="x-none" sz="3600" dirty="0" smtClean="0"/>
          </a:p>
          <a:p>
            <a:endParaRPr lang="en-US" altLang="x-none" sz="3600" dirty="0"/>
          </a:p>
          <a:p>
            <a:pPr marL="0" indent="0">
              <a:buNone/>
            </a:pPr>
            <a:r>
              <a:rPr lang="en-US" altLang="x-none" sz="3600" b="1" dirty="0" smtClean="0"/>
              <a:t>Next time: </a:t>
            </a:r>
            <a:r>
              <a:rPr lang="en-US" altLang="x-none" sz="3600" dirty="0" smtClean="0"/>
              <a:t>more programming with Karel!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00632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x-none" dirty="0"/>
              <a:t>What is CS 106A?</a:t>
            </a:r>
          </a:p>
        </p:txBody>
      </p:sp>
      <p:sp>
        <p:nvSpPr>
          <p:cNvPr id="814083" name="Rectangle 3"/>
          <p:cNvSpPr>
            <a:spLocks noGrp="1" noChangeArrowheads="1"/>
          </p:cNvSpPr>
          <p:nvPr>
            <p:ph type="body" idx="1"/>
          </p:nvPr>
        </p:nvSpPr>
        <p:spPr/>
        <p:txBody>
          <a:bodyPr/>
          <a:lstStyle/>
          <a:p>
            <a:r>
              <a:rPr lang="en-US" altLang="x-none" b="1" dirty="0" smtClean="0"/>
              <a:t>Programming </a:t>
            </a:r>
            <a:r>
              <a:rPr lang="en-US" altLang="x-none" b="1" i="1" dirty="0"/>
              <a:t>Methodology</a:t>
            </a:r>
          </a:p>
          <a:p>
            <a:pPr lvl="1"/>
            <a:r>
              <a:rPr lang="en-US" altLang="x-none" dirty="0" smtClean="0"/>
              <a:t>Focusing on computational problem solving, not syntax</a:t>
            </a:r>
          </a:p>
          <a:p>
            <a:pPr lvl="1"/>
            <a:r>
              <a:rPr lang="en-US" altLang="x-none" dirty="0" smtClean="0"/>
              <a:t>Uses the </a:t>
            </a:r>
            <a:r>
              <a:rPr lang="en-US" altLang="x-none" b="1" dirty="0" smtClean="0"/>
              <a:t>Java</a:t>
            </a:r>
            <a:r>
              <a:rPr lang="en-US" altLang="x-none" dirty="0" smtClean="0"/>
              <a:t> programming language</a:t>
            </a:r>
          </a:p>
          <a:p>
            <a:pPr lvl="1"/>
            <a:r>
              <a:rPr lang="en-US" altLang="x-none" dirty="0" smtClean="0"/>
              <a:t>No former programming experience required!</a:t>
            </a:r>
          </a:p>
          <a:p>
            <a:r>
              <a:rPr lang="en-US" altLang="x-none" dirty="0" smtClean="0"/>
              <a:t>Topics include:</a:t>
            </a:r>
          </a:p>
          <a:p>
            <a:pPr lvl="1"/>
            <a:r>
              <a:rPr lang="en-US" altLang="x-none" dirty="0" smtClean="0"/>
              <a:t>Karel the Robot</a:t>
            </a:r>
          </a:p>
          <a:p>
            <a:pPr lvl="1"/>
            <a:r>
              <a:rPr lang="en-US" altLang="x-none" dirty="0" smtClean="0"/>
              <a:t>Text-based programs</a:t>
            </a:r>
          </a:p>
          <a:p>
            <a:pPr lvl="1"/>
            <a:r>
              <a:rPr lang="en-US" altLang="x-none" dirty="0" smtClean="0"/>
              <a:t>Graphics and animation</a:t>
            </a:r>
          </a:p>
          <a:p>
            <a:pPr lvl="1"/>
            <a:r>
              <a:rPr lang="en-US" altLang="x-none" dirty="0" smtClean="0"/>
              <a:t>Games</a:t>
            </a:r>
          </a:p>
          <a:p>
            <a:pPr lvl="1"/>
            <a:r>
              <a:rPr lang="en-US" altLang="x-none" dirty="0" smtClean="0"/>
              <a:t>And more</a:t>
            </a:r>
            <a:r>
              <a:rPr lang="mr-IN" altLang="x-none" dirty="0" smtClean="0"/>
              <a:t>…</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604" y="1429732"/>
            <a:ext cx="799196" cy="99789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224" y="2951595"/>
            <a:ext cx="3211576" cy="12949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4770521"/>
            <a:ext cx="2120312" cy="17064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2"/>
              </a:rPr>
              <a:t>cs106a.stanford.edu</a:t>
            </a:r>
            <a:endParaRPr lang="en-US" altLang="x-none" sz="7000" dirty="0"/>
          </a:p>
        </p:txBody>
      </p:sp>
    </p:spTree>
    <p:extLst>
      <p:ext uri="{BB962C8B-B14F-4D97-AF65-F5344CB8AC3E}">
        <p14:creationId xmlns:p14="http://schemas.microsoft.com/office/powerpoint/2010/main" val="162266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 y="1295400"/>
            <a:ext cx="9055100" cy="513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ltLang="x-none" dirty="0" smtClean="0"/>
              <a:t>Section Leaders</a:t>
            </a:r>
            <a:endParaRPr lang="en-US" altLang="x-none" dirty="0"/>
          </a:p>
        </p:txBody>
      </p:sp>
      <p:sp>
        <p:nvSpPr>
          <p:cNvPr id="804867" name="Rectangle 3"/>
          <p:cNvSpPr>
            <a:spLocks noGrp="1" noChangeArrowheads="1"/>
          </p:cNvSpPr>
          <p:nvPr>
            <p:ph type="body" idx="1"/>
          </p:nvPr>
        </p:nvSpPr>
        <p:spPr/>
        <p:txBody>
          <a:bodyPr/>
          <a:lstStyle/>
          <a:p>
            <a:r>
              <a:rPr lang="en-US" altLang="x-none" dirty="0" smtClean="0"/>
              <a:t>Helpful </a:t>
            </a:r>
            <a:r>
              <a:rPr lang="en-US" altLang="x-none" dirty="0"/>
              <a:t>undergraduate assistants who will:</a:t>
            </a:r>
          </a:p>
          <a:p>
            <a:pPr lvl="1"/>
            <a:r>
              <a:rPr lang="en-US" altLang="x-none" dirty="0"/>
              <a:t>run your discussion section each week</a:t>
            </a:r>
          </a:p>
          <a:p>
            <a:pPr lvl="1"/>
            <a:r>
              <a:rPr lang="en-US" altLang="x-none" dirty="0"/>
              <a:t>grade your homework assignments and exams</a:t>
            </a:r>
          </a:p>
          <a:p>
            <a:pPr lvl="1"/>
            <a:r>
              <a:rPr lang="en-US" altLang="x-none" dirty="0"/>
              <a:t>help you when you have questions</a:t>
            </a:r>
          </a:p>
          <a:p>
            <a:pPr lvl="1"/>
            <a:r>
              <a:rPr lang="en-US" altLang="x-none" dirty="0"/>
              <a:t>... and much </a:t>
            </a:r>
            <a:r>
              <a:rPr lang="en-US" altLang="x-none" dirty="0" smtClean="0"/>
              <a:t>more</a:t>
            </a:r>
            <a:endParaRPr lang="en-US" altLang="x-none"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590" b="16410"/>
          <a:stretch/>
        </p:blipFill>
        <p:spPr>
          <a:xfrm>
            <a:off x="2095500" y="3505200"/>
            <a:ext cx="4953000"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6712</TotalTime>
  <Words>1993</Words>
  <Application>Microsoft Macintosh PowerPoint</Application>
  <PresentationFormat>On-screen Show (4:3)</PresentationFormat>
  <Paragraphs>707</Paragraphs>
  <Slides>59</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Andale Mono</vt:lpstr>
      <vt:lpstr>Calibri</vt:lpstr>
      <vt:lpstr>Consolas</vt:lpstr>
      <vt:lpstr>Courier</vt:lpstr>
      <vt:lpstr>Mangal</vt:lpstr>
      <vt:lpstr>Purisa</vt:lpstr>
      <vt:lpstr>Symbol</vt:lpstr>
      <vt:lpstr>Tahoma</vt:lpstr>
      <vt:lpstr>Times New Roman</vt:lpstr>
      <vt:lpstr>Verdana</vt:lpstr>
      <vt:lpstr>Arial</vt:lpstr>
      <vt:lpstr>Default Design</vt:lpstr>
      <vt:lpstr>CS 106A, Lecture 1 Welcome to CS 106A!</vt:lpstr>
      <vt:lpstr>Plan For Today</vt:lpstr>
      <vt:lpstr>Plan For Today</vt:lpstr>
      <vt:lpstr>What is Computer Science?</vt:lpstr>
      <vt:lpstr>Computing is Everywhere</vt:lpstr>
      <vt:lpstr>What is CS 106A?</vt:lpstr>
      <vt:lpstr>Course Website</vt:lpstr>
      <vt:lpstr>Nice to meet you!</vt:lpstr>
      <vt:lpstr>Section Leaders</vt:lpstr>
      <vt:lpstr>Nice to meet you!</vt:lpstr>
      <vt:lpstr>Nice to meet you!</vt:lpstr>
      <vt:lpstr>Plan For Today</vt:lpstr>
      <vt:lpstr>Units</vt:lpstr>
      <vt:lpstr>Course Website</vt:lpstr>
      <vt:lpstr>Textbooks</vt:lpstr>
      <vt:lpstr>Grading</vt:lpstr>
      <vt:lpstr>Grading</vt:lpstr>
      <vt:lpstr>Programming Assignments</vt:lpstr>
      <vt:lpstr>The Bucket System</vt:lpstr>
      <vt:lpstr>The Bucket System</vt:lpstr>
      <vt:lpstr>The Bucket System</vt:lpstr>
      <vt:lpstr>The Bucket System</vt:lpstr>
      <vt:lpstr>The Bucket System</vt:lpstr>
      <vt:lpstr>The Bucket System</vt:lpstr>
      <vt:lpstr>The Bucket System</vt:lpstr>
      <vt:lpstr>The Bucket System</vt:lpstr>
      <vt:lpstr>Getting Help</vt:lpstr>
      <vt:lpstr>2 Minds are Better Than 1</vt:lpstr>
      <vt:lpstr>Interactive Grading</vt:lpstr>
      <vt:lpstr>Late Days</vt:lpstr>
      <vt:lpstr>Grading</vt:lpstr>
      <vt:lpstr>Discussion Sections</vt:lpstr>
      <vt:lpstr>Grading</vt:lpstr>
      <vt:lpstr>Exams</vt:lpstr>
      <vt:lpstr>Grading</vt:lpstr>
      <vt:lpstr>Stanford Honor Code</vt:lpstr>
      <vt:lpstr>Honor Code and CS 106A</vt:lpstr>
      <vt:lpstr>Plan For Today</vt:lpstr>
      <vt:lpstr>Meet Karel the Robot!</vt:lpstr>
      <vt:lpstr>Meet Karel the Robot!</vt:lpstr>
      <vt:lpstr>Programming languages</vt:lpstr>
      <vt:lpstr>Karel's World</vt:lpstr>
      <vt:lpstr>Karel's World</vt:lpstr>
      <vt:lpstr>Karel's World</vt:lpstr>
      <vt:lpstr>Karel's World</vt:lpstr>
      <vt:lpstr>Streets (rows)</vt:lpstr>
      <vt:lpstr>Avenues (columns)</vt:lpstr>
      <vt:lpstr>Corners (locations)</vt:lpstr>
      <vt:lpstr>Walls</vt:lpstr>
      <vt:lpstr>Beepers</vt:lpstr>
      <vt:lpstr>Karel Knows 4 Commands</vt:lpstr>
      <vt:lpstr>Karel commands: move</vt:lpstr>
      <vt:lpstr>Commands: turnLeft</vt:lpstr>
      <vt:lpstr>Commands: pickBeeper</vt:lpstr>
      <vt:lpstr>Commands: putBeeper</vt:lpstr>
      <vt:lpstr>Our First Karel Program</vt:lpstr>
      <vt:lpstr>Our First Karel Program</vt:lpstr>
      <vt:lpstr>Karel Summary</vt:lpstr>
      <vt:lpstr>Wrap-up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Nick Troccoli</cp:lastModifiedBy>
  <cp:revision>626</cp:revision>
  <dcterms:created xsi:type="dcterms:W3CDTF">2008-06-28T20:57:21Z</dcterms:created>
  <dcterms:modified xsi:type="dcterms:W3CDTF">2017-06-26T07:46:09Z</dcterms:modified>
</cp:coreProperties>
</file>